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10287000" cy="18288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elvetica Neue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5eyFUUb5nhE6p+WYt/etBnF++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456" y="-7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24302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" name="Google Shape;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8732520" y="483489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732520" y="483489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1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9200" y="5467350"/>
            <a:ext cx="565785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1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00675" y="6543675"/>
            <a:ext cx="40195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1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81100" y="1276350"/>
            <a:ext cx="3962400" cy="43815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"/>
          <p:cNvSpPr/>
          <p:nvPr/>
        </p:nvSpPr>
        <p:spPr>
          <a:xfrm>
            <a:off x="5334000" y="8229600"/>
            <a:ext cx="5334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strike="noStrike" cap="none">
                <a:solidFill>
                  <a:srgbClr val="F8F9F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Разработка компании </a:t>
            </a:r>
            <a:br>
              <a:rPr lang="en-US" sz="3000" i="0" u="none" strike="noStrike" cap="none">
                <a:solidFill>
                  <a:srgbClr val="F8F9F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000" i="0" u="none" strike="noStrike" cap="none">
                <a:solidFill>
                  <a:srgbClr val="F8F9F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ООО «РЕНЕССАНС»</a:t>
            </a:r>
            <a:endParaRPr sz="30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1143000" y="8229600"/>
            <a:ext cx="3429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0" u="none" strike="noStrike" cap="none">
                <a:solidFill>
                  <a:srgbClr val="F8F9F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Ионно-смазочный материал</a:t>
            </a:r>
            <a:endParaRPr sz="30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" name="Google Shape;23;p1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/>
          <p:nvPr/>
        </p:nvSpPr>
        <p:spPr>
          <a:xfrm>
            <a:off x="1143000" y="1143000"/>
            <a:ext cx="90471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Проект DEFRICTOR​</a:t>
            </a:r>
            <a:endParaRPr sz="5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143000" y="2286000"/>
            <a:ext cx="160020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Цель проекта: проведение совместных с РЖД испытаний композиции DEFRICTOR в реальных условиях​ и её внедрение в процесс эксплуатации подвижного состава,  для обеспечения  максимальной защиты в паре трения «колесо-рельс».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1143000" y="3143250"/>
            <a:ext cx="16002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Совместная разработка методики применения  композиции DEFRICTOR в паре трения «колесо-рельс».​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143000" y="3724275"/>
            <a:ext cx="160020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Конкурентное преимущество композиции DEFRICTOR - качественное и эффективное превосходство над существующими смазочными материалами (далее «СМ»).​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1143000" y="4581525"/>
            <a:ext cx="16002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Результат проекта: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Положительное заключение по результатам  совместно проведённых испытаний композиции DEFRICTOR.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Контракт на поставку СМ DEFRICTOR между ОАО «РЖД»  и ООО «Ренессанс».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3. Ввод в эксплуатацию СМ DEFRICTOR, допущенных и рекомендованных к применению, по совместно разработанной методике, на предприятиях ОАО «РЖД».​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143000" y="6267450"/>
            <a:ext cx="160020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DEFRICTOR - универсальное комплексное металлоорганическое соединение, которое полностью ликвидирует водородный износ трущихся поверхностей, как поверхности металла в рабочей зоне пары трения, так и внутри тела металла: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143000" y="7124700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Поверхностные слои металла в зоне трения наводораживаются как из вне, так и изнутри, что приводит к охрупчиванию металла со всеми вытекающими последствиями, питтинг металла, образование микротрещин с развитием их в глубь, что приводит к продольному, горизонтальному, вертикальному и поперечному излому головки рельс;​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143000" y="8258175"/>
            <a:ext cx="16002000" cy="11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Образование микротрещин внутри тела металла в зонах нулевых напряжений (в шейках рельс) приводит к образованию карстов, где происходит накопление критической массы ионов водорода переходящих в атомарный, следствием чего является микроядерный взрыв водорода, что приводит к мгновенному поперечному излому рельс. Данный эффект не всегда представляется возможным своевременно обнаружить средствами дефектоскопии.​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7" name="Google Shape;37;p2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"/>
          <p:cNvSpPr/>
          <p:nvPr/>
        </p:nvSpPr>
        <p:spPr>
          <a:xfrm>
            <a:off x="1143000" y="1143000"/>
            <a:ext cx="16002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Область применения</a:t>
            </a:r>
            <a:endParaRPr sz="5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1143000" y="5524500"/>
            <a:ext cx="6819900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Технический уровень и перспективность​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1143000" y="6105525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Технология DEFRICTOR по своим свойствам и эффективности значительно превосходит существующие смазочные материалы и является перспективной, с точки зрения экономической целесообразности и эффективности, при том, что есть перспектива создания широкой линейки смазочных материалов по данной технологии в элементах пары трения «колесо-рельс»​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1143000" y="7696200"/>
            <a:ext cx="3352800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Степень готовности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1143000" y="8277225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Полученные в лабораторных условиях образцы смазочных материалов по технологии DEFRICTOR готовы к испытанию  в реальных условиях.​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Так же, мы готовы прямо сейчас (производство организовано и работает) к выпуску опытной партии продукта, для целевого промышленного  использования в элементах пары «рельс-колесо». 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1143000" y="2590800"/>
            <a:ext cx="128778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Применяется в местах, подверженных механическому износу при работе​ в элементах пары трения «колесо-рельс»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1143000" y="4210050"/>
            <a:ext cx="8201025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 настоящее время технология DEFRICTOR находится в режиме ноу–хау, 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 дальнейшем планируется патентование.​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1143000" y="3629025"/>
            <a:ext cx="9267825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Патентная защита основных технологических решений​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1" name="Google Shape;51;p3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"/>
          <p:cNvSpPr/>
          <p:nvPr/>
        </p:nvSpPr>
        <p:spPr>
          <a:xfrm>
            <a:off x="1143000" y="1143000"/>
            <a:ext cx="160020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Ожидаемые формы поддержки со стороны ОАО «РЖД», необходимые для реализации проекта​</a:t>
            </a:r>
            <a:endParaRPr sz="5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1143000" y="4343400"/>
            <a:ext cx="16002000" cy="11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 рамках реализации проекта необходима административная поддержка ОАО «РЖД» в виде предоставления возможности проведения испытаний смазочных материалов DEFRICTOR  по стандартам ОАО «РЖД», согласно полученным исследованиям проведение испытаний на полигоне ОАО «РЖД», дальнейшая сертификация согласно стандартам ОАО «РЖД», получение допуска к применению смазочных материалов DEFRICTOR на предприятиях ОАО «РЖД».​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1143000" y="5753100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Финансирование разработки, создания продукта (в части НИОКР) не требуется, потому как уже отмечалось выше - образцы смазочных материалов по технологии DEFRICTOR неоднократно опробованы на разных участках железных дорог (имеются подтверждающие акты), готовы к испытанию и выпуску опытной партии для целевого использования в элементах пары «рельс-колесо».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"/>
          <p:cNvSpPr/>
          <p:nvPr/>
        </p:nvSpPr>
        <p:spPr>
          <a:xfrm>
            <a:off x="1143000" y="1143000"/>
            <a:ext cx="687705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Решаемая проблема​</a:t>
            </a:r>
            <a:endParaRPr sz="5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1143000" y="2971800"/>
            <a:ext cx="160020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DEFRICTOR — универсальное комплексное металлоорганическое соединение, которое полностью ликвидирует водородный износ как поверхности металла в рабочей зоне пары трения, так и внутри тела металла, в том числе в элементах пары трения «колесо-рельс».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1143000" y="3829050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Водородный износ — является основной причиной охрупчивания поверхности металла в зоне трения, приводящего к выкрашиванию металла (образованию чешуек на подошве рельс) с образованием раковин, микротрещин, развивающихся в глубь тела металла, а так же приводящего к диструкции металла изнутри, что приводит к поперечному излому рельс.​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143000" y="4962525"/>
            <a:ext cx="160020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DEFRICTOR позволяет использовать в своем производстве надежные и доступные отечественные базовые масла и материалы не прибегая к дорогостоящим импортным.​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1143000" y="5819775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Технология DEFRICTOR базируются на вовлечения в смазочные материалы реактивных (заряженных) единичных металлических ионов (размер между 0.01 и 0.02 нанометра), а не традиционных нано частиц (размер между 7 и 20 нанометрами), что дает возможность сравнять даже самые мелкие неровности на контактной поверхности, при этом на поверхности образует атомарный защитный слой из метало-ионов.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1143000" y="6953250"/>
            <a:ext cx="16002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Этот защитный слой значительно стабильнее, потому что он базируется на принципе химической сорбции, за счет чего возникает химическое соединение, в то время как слой, состоящий из нано частиц базируется на физической сорбции и поэтому он не стабилен и не препятствует водородному износу.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2" name="Google Shape;72;p5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"/>
          <p:cNvSpPr/>
          <p:nvPr/>
        </p:nvSpPr>
        <p:spPr>
          <a:xfrm>
            <a:off x="1143000" y="1143000"/>
            <a:ext cx="11515725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Технология, производство, активы​</a:t>
            </a:r>
            <a:endParaRPr sz="5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1143000" y="2971800"/>
            <a:ext cx="1638300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Производство СМ DEFRICTOR осуществляется методом гидрокрекинга и гидроизомеризации в масла и в пластичные материалы в различной концентрации, либо из базовых масел с применением комплексных присадок и DEFRICTOR на сертифицированном производственном оборудовании действующего предприятия.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1143000" y="4410075"/>
            <a:ext cx="467677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Участки применения на железной дороге:​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1143000" y="4914900"/>
            <a:ext cx="6057900" cy="11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Обработка боковой рабочей поверхности рельсов;​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Использование в рельсосмазывающем поезде;​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Использование в лубрикаторе;​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Использование в баке АГС локомотива;​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1143000" y="6629400"/>
            <a:ext cx="16002000" cy="11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Производство смазочных материалов DEFRICTOR организовано компанией ООО «Ренессанс», совместно с техническим партнёром ООО «Гуд Тайм», осуществляется на арендуемых площадях и позволяет выпускать ежемесячно от 100 до 1000 тонн продукции, готовой к применению. Собственная специализированная лаборатория позволяет проводить исследования и испытания новых форм продукции, осуществлять входной контроль, контроль по качеству выпускаемой продукции.​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1143000" y="8039100"/>
            <a:ext cx="73247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Производство организовано в Удмуртской Республика, г. Ижевск.​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" name="Google Shape;84;p6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"/>
          <p:cNvSpPr/>
          <p:nvPr/>
        </p:nvSpPr>
        <p:spPr>
          <a:xfrm>
            <a:off x="1143000" y="1143000"/>
            <a:ext cx="7800975" cy="81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Финансово-экономическое обоснование. </a:t>
            </a:r>
            <a:b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Ожидаемый эффект для холдинга ОАО «РЖД».​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1143000" y="5648325"/>
            <a:ext cx="8315325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Экономический эффект для холдинга ОАО «РЖД»​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1143000" y="2495550"/>
            <a:ext cx="16430624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Проект осуществляется за счет собственных средств, привлечение средств ОАО "РЖД" не требуется. Вместе с тем, дополнительно, готовы рассмотреть возможные варианты сотрудничества, в том числе привлечение средств после тестирования и принятия решения об использовании нашей технологии на объектах ОАО «РЖД».​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1143000" y="3629025"/>
            <a:ext cx="16430624" cy="11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Заемного финансирования не требуется, вместе с тем, необходима помощь и поддержка ОАО «РЖД» в виде предоставления возможности проведения лабораторных испытаний смазочных материалов DEFRICTOR  по стандартам ОАО «РЖД», согласно полученным исследованиям проведение испытаний на полигоне ОАО «РЖД», дальнейшая сертификация согласно стандартам ОАО «РЖД», получение допуска к применению смазочных материалов DEFRICTOR на предприятиях ОАО «РЖД».​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1143000" y="7324725"/>
            <a:ext cx="18478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Колесо (бандаж)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5286375" y="659130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Ремонт​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9429750" y="659130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DEFRICTOR​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13573125" y="6591300"/>
            <a:ext cx="265747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Экономический эффект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5286375" y="7324725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230 137 ₽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" name="Google Shape;99;p7"/>
          <p:cNvSpPr/>
          <p:nvPr/>
        </p:nvSpPr>
        <p:spPr>
          <a:xfrm>
            <a:off x="9429750" y="7324725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126 000 ₽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13573125" y="7324725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83 %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5286375" y="805815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2 367 763 200 ₽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9429750" y="805815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302 400 000 ₽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13573125" y="805815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783 %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1143000" y="8058150"/>
            <a:ext cx="6572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Рельс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1143000" y="8791575"/>
            <a:ext cx="12601574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*Затраты: в расчёт взят участок Ж/Д протяжённостью 500 км., двухпутный, с движением поездов 30 пар в сутки.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1143000" y="6591300"/>
            <a:ext cx="16573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Объект износа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" name="Google Shape;107;p7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/>
          <p:nvPr/>
        </p:nvSpPr>
        <p:spPr>
          <a:xfrm>
            <a:off x="1143000" y="1524000"/>
            <a:ext cx="7715250" cy="718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Расчёт экономического эффекта от продления срока службы бандажа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По данным сервисной компании «Радуга» +7(800)301-11-89 среднее время обточки колёсных пар локомотивов ТЭ, ВЛ, ЧС, составляет 5 дней по цене 150 000 рублей.​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Бандаж обтачивается 10-12 раз, после чего подлежит замене.  Срок службы бандажа составляет от 2,5 до 5 лет.​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Из данных делаем вывод:  из обточек  12 бандажей 12 раз, при этом, на одну обточку можно добавить в затратную часть среднюю стоимость 1 бандажа 50 000 рублей.​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Средняя стоимость  нового  локомотива  55 млн. рублей.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Средний срок службы локомотива 25лет.    365 дней/год Х 25лет = 9 125 дней.​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55 000 000 руб. / 9 125дней = 6 027, 40 руб./ день.     6 027 руб./день Х 5 дней = 30 137 руб.​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Итого затраты на одну обточку: 150 000 руб. + 50 000 руб. + 30 137 руб. = 230 137 руб.​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Затраты на DF за отчётный период – 3 месяца ( обточка бандажей 1 раз в квартал)​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 расчёт берём заправку АГС 2 раза в месяц. Объём заправки бака АГС – 14 л.​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Стоимость 1 л. DF – 1 500 руб. 3 мес. Х 2 раз./мес. Х 14 л. /1 раз Х 1 500 руб. / 1 л. = 126 000 руб.​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Экономический эффект:  230 137руб. / 126 000руб. = 1,83 раза​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9429750" y="1524000"/>
            <a:ext cx="7715250" cy="718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Расчёт экономического эффекта от продления срока службы рельс по боковому износу​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Рассмотрим средний участок пути 500 км. (плечо локомотивной бригады) с учётом двойного хода,​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т.е. 500 км. Х 2 = 1 000 км.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Протяжённость кривых участков (КУ) на 1км. Пути  равна 30% или 0,3 км. Общая протяжённость КУ составит 1 000 Х 0,3 = 300 км.   На 1км. пути  в среднем идёт 1 стрелочный перевод (СП) , при этом средняя длина СП составляет 0,033 км. Таким образом, в расчёт на 1 000 км. принимается длина пути со СП 333 км.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При стоимости 1 т. рельса и работ по его замене 110 000 руб. для простоты расчёта прировняем  стоимость 1т. СП к стоимости 1т. рельса. Получаем 110 000 руб./т. Х 333 км. Х 64,64 т./км. = 2 367 763 200,00 рублей.​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Средний срок службы рельс по боковому износу 5 лет. Применение DF позволит продлить срок их службы в 2раза.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Расход DF составит:  в расчёт берём 30 пар поездов, что соответствует грузонапряжённости  50 млн. тонн км./год.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Отчётный период 10 лет или 120 мес., при заправке 2 раза в месяц составит: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120 мес. Х 2 заправки/мес. = 240заправок. Стоимость одной заправки 1 500 руб./л. (DF) Х 14л. = 21 000 рублей.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240 заправок/поездов Х 21 000 руб./1запр. Х 60 поездов = 302 400 000 рублей.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Экономический эффект:  2 367 763 200  :  302 400 000 =  8,83 раза​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" name="Google Shape;115;p8"/>
          <p:cNvSpPr txBox="1">
            <a:spLocks noGrp="1"/>
          </p:cNvSpPr>
          <p:nvPr>
            <p:ph type="sldNum" idx="4294967295"/>
          </p:nvPr>
        </p:nvSpPr>
        <p:spPr>
          <a:xfrm>
            <a:off x="17556480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/>
          <p:nvPr/>
        </p:nvSpPr>
        <p:spPr>
          <a:xfrm>
            <a:off x="1143000" y="1143000"/>
            <a:ext cx="9134475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Команда проекта, контакты​</a:t>
            </a:r>
            <a:endParaRPr sz="5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2" name="Google Shape;122;p9"/>
          <p:cNvSpPr/>
          <p:nvPr/>
        </p:nvSpPr>
        <p:spPr>
          <a:xfrm>
            <a:off x="9429750" y="7915275"/>
            <a:ext cx="3143250" cy="81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 dirty="0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ООО «</a:t>
            </a:r>
            <a:r>
              <a:rPr lang="en-US" sz="2700" i="0" u="none" strike="noStrike" cap="none" dirty="0" err="1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Ренессанс</a:t>
            </a:r>
            <a:r>
              <a:rPr lang="en-US" sz="2700" i="0" u="none" strike="noStrike" cap="none" dirty="0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»​, </a:t>
            </a:r>
            <a:br>
              <a:rPr lang="en-US" sz="2700" i="0" u="none" strike="noStrike" cap="none" dirty="0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2700" i="0" u="none" strike="noStrike" cap="none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3" name="Google Shape;123;p9"/>
          <p:cNvSpPr/>
          <p:nvPr/>
        </p:nvSpPr>
        <p:spPr>
          <a:xfrm>
            <a:off x="5286375" y="7915275"/>
            <a:ext cx="3571875" cy="122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tvv@defrictor.com​</a:t>
            </a:r>
            <a:br>
              <a:rPr lang="en-US" sz="2700" i="0" u="none" strike="noStrike" cap="none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700" i="0" u="none" strike="noStrike" cap="none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Россия, Ижевск, Пушкинская 204-3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4" name="Google Shape;124;p9"/>
          <p:cNvSpPr/>
          <p:nvPr/>
        </p:nvSpPr>
        <p:spPr>
          <a:xfrm>
            <a:off x="1143000" y="3352800"/>
            <a:ext cx="771525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Татаринцев Вадим Владимирович — бизнес лидер. </a:t>
            </a:r>
            <a:b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Высшее образование: педагогическое, юридическое, государственное управление​.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5" name="Google Shape;125;p9"/>
          <p:cNvSpPr/>
          <p:nvPr/>
        </p:nvSpPr>
        <p:spPr>
          <a:xfrm>
            <a:off x="1143000" y="4486275"/>
            <a:ext cx="771525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Савин Сергей Федорович — ключевой специалист по разработке проекта. </a:t>
            </a:r>
            <a:r>
              <a:rPr lang="en-US" sz="18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18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i="0" u="none" strike="noStrike" cap="none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Высшее образование: строительство, путь и путевое хозяйство, изыскание, проектирование, строительство ж/д и объектов ж/д транспорта, эксплуатация ж/д, верхнего строения пути.​</a:t>
            </a:r>
            <a:endParaRPr sz="18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6" name="Google Shape;126;p9"/>
          <p:cNvSpPr/>
          <p:nvPr/>
        </p:nvSpPr>
        <p:spPr>
          <a:xfrm>
            <a:off x="9429750" y="3352800"/>
            <a:ext cx="771525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i="0" u="none" strike="noStrike" cap="none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7" name="Google Shape;127;p9"/>
          <p:cNvSpPr/>
          <p:nvPr/>
        </p:nvSpPr>
        <p:spPr>
          <a:xfrm>
            <a:off x="9429750" y="4486275"/>
            <a:ext cx="7715250" cy="82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 dirty="0" smtClean="0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​</a:t>
            </a:r>
            <a:r>
              <a:rPr lang="en-US" sz="1800" i="0" u="none" strike="noStrike" cap="none" dirty="0">
                <a:solidFill>
                  <a:srgbClr val="1A1A1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sz="1800" i="0" u="none" strike="noStrike" cap="none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9429750" y="5619750"/>
            <a:ext cx="771525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i="0" u="none" strike="noStrike" cap="none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" name="Google Shape;129;p9"/>
          <p:cNvSpPr/>
          <p:nvPr/>
        </p:nvSpPr>
        <p:spPr>
          <a:xfrm>
            <a:off x="1143000" y="7915275"/>
            <a:ext cx="3571875" cy="122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i="0" u="none" strike="noStrike" cap="none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Татаринцев Вадим Владимирович</a:t>
            </a:r>
            <a:br>
              <a:rPr lang="en-US" sz="2700" i="0" u="none" strike="noStrike" cap="none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700" i="0" u="none" strike="noStrike" cap="none">
                <a:solidFill>
                  <a:srgbClr val="0A0A0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+7 (912) 856 08 34</a:t>
            </a:r>
            <a:endParaRPr sz="27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0" name="Google Shape;130;p9"/>
          <p:cNvSpPr txBox="1">
            <a:spLocks noGrp="1"/>
          </p:cNvSpPr>
          <p:nvPr>
            <p:ph type="sldNum" idx="4294967295"/>
          </p:nvPr>
        </p:nvSpPr>
        <p:spPr>
          <a:xfrm>
            <a:off x="17465041" y="9669780"/>
            <a:ext cx="8000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sz="1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1054</Words>
  <Application>Microsoft Office PowerPoint</Application>
  <PresentationFormat>Произвольный</PresentationFormat>
  <Paragraphs>77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Helvetica Neue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PptxGenJS</dc:creator>
  <cp:lastModifiedBy>User</cp:lastModifiedBy>
  <cp:revision>1</cp:revision>
  <dcterms:created xsi:type="dcterms:W3CDTF">2021-08-17T11:28:44Z</dcterms:created>
  <dcterms:modified xsi:type="dcterms:W3CDTF">2022-12-01T17:50:14Z</dcterms:modified>
</cp:coreProperties>
</file>