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embeddedFontLst>
    <p:embeddedFont>
      <p:font typeface="Helvetica Neue"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E857EC83-BB21-49EE-85E3-0AD141012FDE}">
  <a:tblStyle styleId="{E857EC83-BB21-49EE-85E3-0AD141012FD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2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9711368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516e758a6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516e758a6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52c5bbecc6_0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52c5bbecc6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52c5bbecc6_0_1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52c5bbecc6_0_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52c5bbecc6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52c5bbecc6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152c5bbecc6_0_1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152c5bbecc6_0_1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52c5bbecc6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52c5bbecc6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152c5bbecc6_0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152c5bbecc6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152c5bbecc6_0_1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152c5bbecc6_0_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152c5bbecc6_0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152c5bbecc6_0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152c5bbecc6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152c5bbecc6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152c5bbecc6_0_1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152c5bbecc6_0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52c5bbecc6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152c5bbecc6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152c5bbecc6_0_1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152c5bbecc6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g152c5bbecc6_0_2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 name="Google Shape;193;g152c5bbecc6_0_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152c5bbecc6_0_2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152c5bbecc6_0_2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152c5bbecc6_0_2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152c5bbecc6_0_2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152c5bbecc6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152c5bbecc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52c5bbecc6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52c5bbecc6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52c5bbecc6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152c5bbecc6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152c5bbecc6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152c5bbecc6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152c5bbecc6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152c5bbecc6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52c5bbecc6_0_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52c5bbecc6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52c5bbecc6_0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52c5bbecc6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efrictor.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e.mail.ru/compose/?mailto=mailto:tvv@defrictor.com"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2519400"/>
            <a:ext cx="8520600" cy="13563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ru" sz="2400" b="1">
                <a:solidFill>
                  <a:schemeClr val="lt1"/>
                </a:solidFill>
                <a:latin typeface="Helvetica Neue"/>
                <a:ea typeface="Helvetica Neue"/>
                <a:cs typeface="Helvetica Neue"/>
                <a:sym typeface="Helvetica Neue"/>
              </a:rPr>
              <a:t>Трибохимическое снижение водородного изнашивания контактирующих поверхностей узлов </a:t>
            </a:r>
            <a:endParaRPr sz="2400" b="1">
              <a:solidFill>
                <a:schemeClr val="lt1"/>
              </a:solidFill>
              <a:latin typeface="Helvetica Neue"/>
              <a:ea typeface="Helvetica Neue"/>
              <a:cs typeface="Helvetica Neue"/>
              <a:sym typeface="Helvetica Neue"/>
            </a:endParaRPr>
          </a:p>
          <a:p>
            <a:pPr marL="0" lvl="0" indent="0" algn="l" rtl="0">
              <a:spcBef>
                <a:spcPts val="0"/>
              </a:spcBef>
              <a:spcAft>
                <a:spcPts val="0"/>
              </a:spcAft>
              <a:buNone/>
            </a:pPr>
            <a:r>
              <a:rPr lang="ru" sz="2400" b="1">
                <a:solidFill>
                  <a:schemeClr val="lt1"/>
                </a:solidFill>
                <a:latin typeface="Helvetica Neue"/>
                <a:ea typeface="Helvetica Neue"/>
                <a:cs typeface="Helvetica Neue"/>
                <a:sym typeface="Helvetica Neue"/>
              </a:rPr>
              <a:t>и деталей машин при их относительном перемещении</a:t>
            </a:r>
            <a:endParaRPr sz="2400">
              <a:solidFill>
                <a:schemeClr val="lt1"/>
              </a:solidFill>
              <a:latin typeface="Helvetica Neue"/>
              <a:ea typeface="Helvetica Neue"/>
              <a:cs typeface="Helvetica Neue"/>
              <a:sym typeface="Helvetica Neue"/>
            </a:endParaRPr>
          </a:p>
        </p:txBody>
      </p:sp>
      <p:sp>
        <p:nvSpPr>
          <p:cNvPr id="55" name="Google Shape;55;p13"/>
          <p:cNvSpPr txBox="1">
            <a:spLocks noGrp="1"/>
          </p:cNvSpPr>
          <p:nvPr>
            <p:ph type="subTitle" idx="1"/>
          </p:nvPr>
        </p:nvSpPr>
        <p:spPr>
          <a:xfrm>
            <a:off x="311700" y="4156425"/>
            <a:ext cx="2856900" cy="772800"/>
          </a:xfrm>
          <a:prstGeom prst="rect">
            <a:avLst/>
          </a:prstGeom>
        </p:spPr>
        <p:txBody>
          <a:bodyPr spcFirstLastPara="1" wrap="square" lIns="91425" tIns="91425" rIns="91425" bIns="91425" anchor="t" anchorCtr="0">
            <a:normAutofit fontScale="55000" lnSpcReduction="20000"/>
          </a:bodyPr>
          <a:lstStyle/>
          <a:p>
            <a:pPr marL="0" lvl="0" indent="0" algn="l" rtl="0">
              <a:lnSpc>
                <a:spcPct val="150000"/>
              </a:lnSpc>
              <a:spcBef>
                <a:spcPts val="1200"/>
              </a:spcBef>
              <a:spcAft>
                <a:spcPts val="1000"/>
              </a:spcAft>
              <a:buClr>
                <a:schemeClr val="dk1"/>
              </a:buClr>
              <a:buSzPts val="1100"/>
              <a:buFont typeface="Arial"/>
              <a:buNone/>
            </a:pPr>
            <a:r>
              <a:rPr lang="ru" sz="1200">
                <a:solidFill>
                  <a:schemeClr val="lt1"/>
                </a:solidFill>
                <a:latin typeface="Helvetica Neue"/>
                <a:ea typeface="Helvetica Neue"/>
                <a:cs typeface="Helvetica Neue"/>
                <a:sym typeface="Helvetica Neue"/>
              </a:rPr>
              <a:t>Разработка ООО «РЕНЕССАНС»</a:t>
            </a:r>
            <a:br>
              <a:rPr lang="ru" sz="1200">
                <a:solidFill>
                  <a:schemeClr val="lt1"/>
                </a:solidFill>
                <a:latin typeface="Helvetica Neue"/>
                <a:ea typeface="Helvetica Neue"/>
                <a:cs typeface="Helvetica Neue"/>
                <a:sym typeface="Helvetica Neue"/>
              </a:rPr>
            </a:br>
            <a:r>
              <a:rPr lang="ru" sz="1200" u="sng">
                <a:solidFill>
                  <a:schemeClr val="lt1"/>
                </a:solidFill>
                <a:latin typeface="Helvetica Neue"/>
                <a:ea typeface="Helvetica Neue"/>
                <a:cs typeface="Helvetica Neue"/>
                <a:sym typeface="Helvetica Neue"/>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www.defrictor.co</a:t>
            </a:r>
            <a:r>
              <a:rPr lang="ru" sz="1200" u="sng">
                <a:solidFill>
                  <a:schemeClr val="lt1"/>
                </a:solidFill>
                <a:latin typeface="Helvetica Neue"/>
                <a:ea typeface="Helvetica Neue"/>
                <a:cs typeface="Helvetica Neue"/>
                <a:sym typeface="Helvetica Neue"/>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m</a:t>
            </a:r>
            <a:endParaRPr sz="2900">
              <a:solidFill>
                <a:schemeClr val="lt1"/>
              </a:solidFill>
              <a:latin typeface="Helvetica Neue"/>
              <a:ea typeface="Helvetica Neue"/>
              <a:cs typeface="Helvetica Neue"/>
              <a:sym typeface="Helvetica Neue"/>
            </a:endParaRPr>
          </a:p>
        </p:txBody>
      </p:sp>
      <p:pic>
        <p:nvPicPr>
          <p:cNvPr id="56" name="Google Shape;56;p13"/>
          <p:cNvPicPr preferRelativeResize="0"/>
          <p:nvPr/>
        </p:nvPicPr>
        <p:blipFill>
          <a:blip r:embed="rId4">
            <a:alphaModFix/>
          </a:blip>
          <a:stretch>
            <a:fillRect/>
          </a:stretch>
        </p:blipFill>
        <p:spPr>
          <a:xfrm>
            <a:off x="438525" y="396675"/>
            <a:ext cx="2952999" cy="315200"/>
          </a:xfrm>
          <a:prstGeom prst="rect">
            <a:avLst/>
          </a:prstGeom>
          <a:noFill/>
          <a:ln>
            <a:noFill/>
          </a:ln>
        </p:spPr>
      </p:pic>
      <p:sp>
        <p:nvSpPr>
          <p:cNvPr id="57" name="Google Shape;57;p13"/>
          <p:cNvSpPr txBox="1">
            <a:spLocks noGrp="1"/>
          </p:cNvSpPr>
          <p:nvPr>
            <p:ph type="subTitle" idx="1"/>
          </p:nvPr>
        </p:nvSpPr>
        <p:spPr>
          <a:xfrm>
            <a:off x="3255700" y="4156425"/>
            <a:ext cx="2856900" cy="772800"/>
          </a:xfrm>
          <a:prstGeom prst="rect">
            <a:avLst/>
          </a:prstGeom>
        </p:spPr>
        <p:txBody>
          <a:bodyPr spcFirstLastPara="1" wrap="square" lIns="91425" tIns="91425" rIns="91425" bIns="91425" anchor="t" anchorCtr="0">
            <a:normAutofit fontScale="55000" lnSpcReduction="20000"/>
          </a:bodyPr>
          <a:lstStyle/>
          <a:p>
            <a:pPr marL="0" lvl="0" indent="0" algn="l" rtl="0">
              <a:lnSpc>
                <a:spcPct val="150000"/>
              </a:lnSpc>
              <a:spcBef>
                <a:spcPts val="1200"/>
              </a:spcBef>
              <a:spcAft>
                <a:spcPts val="1000"/>
              </a:spcAft>
              <a:buClr>
                <a:schemeClr val="dk1"/>
              </a:buClr>
              <a:buSzPct val="84090"/>
              <a:buFont typeface="Arial"/>
              <a:buNone/>
            </a:pPr>
            <a:r>
              <a:rPr lang="ru" sz="1308">
                <a:solidFill>
                  <a:schemeClr val="lt1"/>
                </a:solidFill>
                <a:latin typeface="Helvetica Neue"/>
                <a:ea typeface="Helvetica Neue"/>
                <a:cs typeface="Helvetica Neue"/>
                <a:sym typeface="Helvetica Neue"/>
              </a:rPr>
              <a:t>Татаринцев Вадим Владимирович</a:t>
            </a:r>
            <a:br>
              <a:rPr lang="ru" sz="1308">
                <a:solidFill>
                  <a:schemeClr val="lt1"/>
                </a:solidFill>
                <a:latin typeface="Helvetica Neue"/>
                <a:ea typeface="Helvetica Neue"/>
                <a:cs typeface="Helvetica Neue"/>
                <a:sym typeface="Helvetica Neue"/>
              </a:rPr>
            </a:br>
            <a:r>
              <a:rPr lang="ru" sz="1308" u="sng">
                <a:solidFill>
                  <a:schemeClr val="lt1"/>
                </a:solidFill>
                <a:latin typeface="Helvetica Neue"/>
                <a:ea typeface="Helvetica Neue"/>
                <a:cs typeface="Helvetica Neue"/>
                <a:sym typeface="Helvetica Neue"/>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tvv@defrictor.com</a:t>
            </a:r>
            <a:r>
              <a:rPr lang="ru" sz="1308">
                <a:solidFill>
                  <a:schemeClr val="lt1"/>
                </a:solidFill>
                <a:latin typeface="Helvetica Neue"/>
                <a:ea typeface="Helvetica Neue"/>
                <a:cs typeface="Helvetica Neue"/>
                <a:sym typeface="Helvetica Neue"/>
              </a:rPr>
              <a:t> +7 912 856 0834</a:t>
            </a:r>
            <a:endParaRPr sz="3008">
              <a:solidFill>
                <a:schemeClr val="lt1"/>
              </a:solidFill>
              <a:latin typeface="Helvetica Neue"/>
              <a:ea typeface="Helvetica Neue"/>
              <a:cs typeface="Helvetica Neue"/>
              <a:sym typeface="Helvetica Neu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Рынок</a:t>
            </a:r>
            <a:endParaRPr sz="2020" b="1">
              <a:latin typeface="Helvetica Neue"/>
              <a:ea typeface="Helvetica Neue"/>
              <a:cs typeface="Helvetica Neue"/>
              <a:sym typeface="Helvetica Neue"/>
            </a:endParaRPr>
          </a:p>
        </p:txBody>
      </p:sp>
      <p:sp>
        <p:nvSpPr>
          <p:cNvPr id="119" name="Google Shape;119;p22"/>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Смазочные материалы, в т.ч.  представляемой технологии (ПТ) используются во всех странах и отраслях хозяйства, где есть пара трения (производство, эксплуатация, транспорт, с/х, военное дело и многое другое). Технологии стремительно развиваются и производителям приходится адаптировать свою продукцию по ряду функций, в т.ч. для повышения энергоэффективности и под высокотехнологичные современные требования.</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В мире рынок смазочных материалов в настоящее время успешно развивается и оценивается в 2022 г. в $180 млрд. или в 100 млн. тонн, при этом ежегодный среднегодовой прирост рынка ожидается в 3%.</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В России объем производства нефтяных масел (производных продуктов и самих продуктов смазочных материалов нефтяного происхождения для машин и механизмов) оценивается в 2022г в 500 млрд. руб. или в 2,5 млн тонн, при этом за последние пять лет показатель увеличился на 16%. Основными российскими производителями нефтяных масел являются крупные нефтяные компании с долями на рынке: ПАО «НК «Роснефть» и ПАО «ЛУКОЙЛ» по 36% каждая. Доли компаний ПАО «Газпром Нефть» и ПАО «Татнефть» составляют 18% и 9% , соответственно.</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b="1" dirty="0">
                <a:solidFill>
                  <a:schemeClr val="tx1"/>
                </a:solidFill>
                <a:latin typeface="Helvetica Neue"/>
                <a:ea typeface="Helvetica Neue"/>
                <a:cs typeface="Helvetica Neue"/>
                <a:sym typeface="Helvetica Neue"/>
              </a:rPr>
              <a:t>Со своими смазочными материалами мы планируем на рынке РФ занять от 5% смазочных материалов или порядка 10  млрд. рублей  и  0,5 % мирового рынка или порядка $1 млрд.</a:t>
            </a:r>
            <a:endParaRPr sz="1200" b="1" dirty="0">
              <a:solidFill>
                <a:schemeClr val="tx1"/>
              </a:solidFill>
              <a:latin typeface="Helvetica Neue"/>
              <a:ea typeface="Helvetica Neue"/>
              <a:cs typeface="Helvetica Neue"/>
              <a:sym typeface="Helvetica Neue"/>
            </a:endParaRPr>
          </a:p>
        </p:txBody>
      </p:sp>
      <p:sp>
        <p:nvSpPr>
          <p:cNvPr id="120" name="Google Shape;120;p22"/>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12</a:t>
            </a:r>
            <a:endParaRPr sz="1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Рынок</a:t>
            </a:r>
            <a:endParaRPr sz="2020" b="1">
              <a:latin typeface="Helvetica Neue"/>
              <a:ea typeface="Helvetica Neue"/>
              <a:cs typeface="Helvetica Neue"/>
              <a:sym typeface="Helvetica Neue"/>
            </a:endParaRPr>
          </a:p>
        </p:txBody>
      </p:sp>
      <p:sp>
        <p:nvSpPr>
          <p:cNvPr id="126" name="Google Shape;126;p23"/>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Clr>
                <a:schemeClr val="dk1"/>
              </a:buClr>
              <a:buSzPct val="91666"/>
              <a:buFont typeface="Arial"/>
              <a:buNone/>
            </a:pPr>
            <a:r>
              <a:rPr lang="ru" sz="1200" dirty="0">
                <a:solidFill>
                  <a:schemeClr val="tx1"/>
                </a:solidFill>
                <a:latin typeface="Helvetica Neue"/>
                <a:ea typeface="Helvetica Neue"/>
                <a:cs typeface="Helvetica Neue"/>
                <a:sym typeface="Helvetica Neue"/>
              </a:rPr>
              <a:t>С целью диверсификации будут выводиться одновременно две отдельные продуктовые линейки (как наиболее исследованные), функционально независимые – для автомобильного транспорта и для ж/д транспорта, при этом одно из направлений может самостоятельно достигнуть плановых показателей по планируемой доле рынка. Вместе с тем, одновременно, будут вестись НИОКР по ПТ в части разработки новых смазочных материалов (значительный задел уже создан сейчас, есть испытания, потенциал) в области станочного парка, редукторов, агрегатов, нефтяного оборудования, силовых установок, электростанций, насосных станций, гидравлических систем, подшипников и др.</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1200"/>
              </a:spcBef>
              <a:spcAft>
                <a:spcPts val="0"/>
              </a:spcAft>
              <a:buSzPct val="91666"/>
              <a:buNone/>
            </a:pPr>
            <a:r>
              <a:rPr lang="ru" sz="1200" b="1" dirty="0">
                <a:solidFill>
                  <a:schemeClr val="tx1"/>
                </a:solidFill>
                <a:latin typeface="Helvetica Neue"/>
                <a:ea typeface="Helvetica Neue"/>
                <a:cs typeface="Helvetica Neue"/>
                <a:sym typeface="Helvetica Neue"/>
              </a:rPr>
              <a:t>Преимущества ПТ, которые позволят динамично развивать продажи:</a:t>
            </a:r>
            <a:endParaRPr sz="1200" b="1" dirty="0">
              <a:solidFill>
                <a:schemeClr val="tx1"/>
              </a:solidFill>
              <a:latin typeface="Helvetica Neue"/>
              <a:ea typeface="Helvetica Neue"/>
              <a:cs typeface="Helvetica Neue"/>
              <a:sym typeface="Helvetica Neue"/>
            </a:endParaRPr>
          </a:p>
          <a:p>
            <a:pPr marL="0" lvl="0" indent="0" algn="l" rtl="0">
              <a:lnSpc>
                <a:spcPct val="100000"/>
              </a:lnSpc>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1) Возможность регенерации отработанных масел с дальнейшим их использованием до 2-4х раз;</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2) Использование в парах трения как металл – металл (в т.ч. цветной), так и металл - не металл (металл – резина, металл – пластмасса и т.д., наша ПТ работает и в этих парах трения);</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3) Применение отечественных базовых масел по ПТ взамен дорогих зарубежных масел;</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4) Возможность использования пар трения длительное время в «сухом» режиме при применении ПТ (направляющие, рельсы, цепи, троса, либо аварийная потеря давления масла, или полная потеря самого масла в силовых агрегатах);</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5) Использование менее вязкого масла;</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6) Ускоренная прикатка (2-4 часа) новых агрегатов либо после капитального ремонта;</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7) Возможность использования подшипников меньшего диаметра с сохранением той же нагрузки, что позволяет использовать оси меньшей длинны и диаметра, что в целом влечет за собой уменьшение размеров механизмов и узлов (КПП, редукторы и т.д.);</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8) Значительное увеличение срока службы машин и механизмов, иных материалов, систем, где есть пара трения;</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9) Решение ряда проблем, которые на сегодня невозможно решить с применением существующих смазочных материалов;</a:t>
            </a:r>
            <a:endParaRPr sz="1200" dirty="0">
              <a:solidFill>
                <a:schemeClr val="tx1"/>
              </a:solidFill>
              <a:latin typeface="Helvetica Neue"/>
              <a:ea typeface="Helvetica Neue"/>
              <a:cs typeface="Helvetica Neue"/>
              <a:sym typeface="Helvetica Neue"/>
            </a:endParaRPr>
          </a:p>
          <a:p>
            <a:pPr marL="0" lvl="0" indent="0" algn="l" rtl="0">
              <a:lnSpc>
                <a:spcPct val="100000"/>
              </a:lnSpc>
              <a:spcBef>
                <a:spcPts val="0"/>
              </a:spcBef>
              <a:spcAft>
                <a:spcPts val="0"/>
              </a:spcAft>
              <a:buSzPct val="91666"/>
              <a:buNone/>
            </a:pPr>
            <a:r>
              <a:rPr lang="ru" sz="1200" dirty="0">
                <a:solidFill>
                  <a:schemeClr val="tx1"/>
                </a:solidFill>
                <a:latin typeface="Helvetica Neue"/>
                <a:ea typeface="Helvetica Neue"/>
                <a:cs typeface="Helvetica Neue"/>
                <a:sym typeface="Helvetica Neue"/>
              </a:rPr>
              <a:t>10) Подтвержденная экономия энергоресурсов от 10 до свыше </a:t>
            </a:r>
            <a:r>
              <a:rPr lang="ru" sz="1200" dirty="0" smtClean="0">
                <a:solidFill>
                  <a:schemeClr val="tx1"/>
                </a:solidFill>
                <a:latin typeface="Helvetica Neue"/>
                <a:ea typeface="Helvetica Neue"/>
                <a:cs typeface="Helvetica Neue"/>
                <a:sym typeface="Helvetica Neue"/>
              </a:rPr>
              <a:t>30 </a:t>
            </a:r>
            <a:r>
              <a:rPr lang="ru" sz="1200" dirty="0">
                <a:solidFill>
                  <a:schemeClr val="tx1"/>
                </a:solidFill>
                <a:latin typeface="Helvetica Neue"/>
                <a:ea typeface="Helvetica Neue"/>
                <a:cs typeface="Helvetica Neue"/>
                <a:sym typeface="Helvetica Neue"/>
              </a:rPr>
              <a:t>%.</a:t>
            </a:r>
            <a:endParaRPr sz="1200" dirty="0">
              <a:solidFill>
                <a:schemeClr val="tx1"/>
              </a:solidFill>
              <a:latin typeface="Helvetica Neue"/>
              <a:ea typeface="Helvetica Neue"/>
              <a:cs typeface="Helvetica Neue"/>
              <a:sym typeface="Helvetica Neue"/>
            </a:endParaRPr>
          </a:p>
        </p:txBody>
      </p:sp>
      <p:sp>
        <p:nvSpPr>
          <p:cNvPr id="127" name="Google Shape;127;p23"/>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14</a:t>
            </a: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4"/>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Потребители</a:t>
            </a:r>
            <a:endParaRPr sz="2020" b="1">
              <a:latin typeface="Helvetica Neue"/>
              <a:ea typeface="Helvetica Neue"/>
              <a:cs typeface="Helvetica Neue"/>
              <a:sym typeface="Helvetica Neue"/>
            </a:endParaRPr>
          </a:p>
        </p:txBody>
      </p:sp>
      <p:sp>
        <p:nvSpPr>
          <p:cNvPr id="133" name="Google Shape;133;p24"/>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SzPct val="91666"/>
              <a:buNone/>
            </a:pPr>
            <a:r>
              <a:rPr lang="ru" sz="1200" b="1" dirty="0">
                <a:solidFill>
                  <a:schemeClr val="tx1"/>
                </a:solidFill>
                <a:latin typeface="Helvetica Neue"/>
                <a:ea typeface="Helvetica Neue"/>
                <a:cs typeface="Helvetica Neue"/>
                <a:sym typeface="Helvetica Neue"/>
              </a:rPr>
              <a:t>Смазка пары трения «колесо-рельс». ОАО РЖД, частные ЖД компании, иной транспорт, использующий рельсы</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В разные годы, в т.ч. в 2016 году были проведены испытания представляемой технологии (ПТ) (применялась в местах, подверженных механическому износу при работе в элементах пары трения «колесо-рельс») на участке Горьковской ЖД ОАО РЖД в реальных условиях, при этом получены и заактированы отличные результаты.</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b="1" dirty="0">
                <a:solidFill>
                  <a:schemeClr val="tx1"/>
                </a:solidFill>
                <a:latin typeface="Helvetica Neue"/>
                <a:ea typeface="Helvetica Neue"/>
                <a:cs typeface="Helvetica Neue"/>
                <a:sym typeface="Helvetica Neue"/>
              </a:rPr>
              <a:t>Применение ПТ на железной дороге:</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1) Обработка боковой рабочей поверхности рельсов;</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2) Использование в рельсосмазывающем поезде;</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3) Использование в лубрикаторе;</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4) Использование в баке АГС (автоматический гребнесмазыватель колес) локомотива.</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dirty="0">
                <a:solidFill>
                  <a:schemeClr val="tx1"/>
                </a:solidFill>
                <a:latin typeface="Helvetica Neue"/>
                <a:ea typeface="Helvetica Neue"/>
                <a:cs typeface="Helvetica Neue"/>
                <a:sym typeface="Helvetica Neue"/>
              </a:rPr>
              <a:t>ПТ готова к испытаниям, выпуску опытной партии. Необходима финансовая помощь и поддержка для проведения лабораторных испытаний ПТ по стандартам ОАО «РЖД», далее, согласно полученным исследованиям, проведение испытаний на полигоне ОАО «РЖД», сертификация, допуск к применению ПТ на ОАО «РЖД».</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b="1" dirty="0">
                <a:solidFill>
                  <a:schemeClr val="tx1"/>
                </a:solidFill>
                <a:latin typeface="Helvetica Neue"/>
                <a:ea typeface="Helvetica Neue"/>
                <a:cs typeface="Helvetica Neue"/>
                <a:sym typeface="Helvetica Neue"/>
              </a:rPr>
              <a:t>Закупка смазочных материалов для нужд ОАО «РЖД» оценивается в десятки млрд. рублей.</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ct val="91666"/>
              <a:buNone/>
            </a:pPr>
            <a:r>
              <a:rPr lang="ru" sz="1200" dirty="0">
                <a:solidFill>
                  <a:schemeClr val="tx1"/>
                </a:solidFill>
                <a:latin typeface="Helvetica Neue"/>
                <a:ea typeface="Helvetica Neue"/>
                <a:cs typeface="Helvetica Neue"/>
                <a:sym typeface="Helvetica Neue"/>
              </a:rPr>
              <a:t>Также были получены прекрасные результаты на трамвайных путях (обрабатывались кривые) в г. Ижевске.</a:t>
            </a:r>
            <a:endParaRPr sz="1200" dirty="0">
              <a:solidFill>
                <a:schemeClr val="tx1"/>
              </a:solidFill>
              <a:latin typeface="Helvetica Neue"/>
              <a:ea typeface="Helvetica Neue"/>
              <a:cs typeface="Helvetica Neue"/>
              <a:sym typeface="Helvetica Neue"/>
            </a:endParaRPr>
          </a:p>
        </p:txBody>
      </p:sp>
      <p:sp>
        <p:nvSpPr>
          <p:cNvPr id="134" name="Google Shape;134;p24"/>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15</a:t>
            </a:r>
            <a:endParaRPr sz="12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Потребители</a:t>
            </a:r>
            <a:endParaRPr sz="2020" b="1">
              <a:latin typeface="Helvetica Neue"/>
              <a:ea typeface="Helvetica Neue"/>
              <a:cs typeface="Helvetica Neue"/>
              <a:sym typeface="Helvetica Neue"/>
            </a:endParaRPr>
          </a:p>
        </p:txBody>
      </p:sp>
      <p:sp>
        <p:nvSpPr>
          <p:cNvPr id="140" name="Google Shape;140;p25"/>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Моторное масло. Государственные и частные предприятия</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Нами более 20 лет проводятся испытания, обкатка ПТ в составе моторных масел, применяемых в двигателях, редукторах, трансмиссии, в т.ч. автомобильных, агрегатах, оборудовании. По данным испытаний и промышленной эксплуатации применение смазывающих материалов ПТ позволяет увеличить ресурс механизмов не менее чем в 3-5 раз, получить дополнительную экономию энерго-и материалоресурсов от 5% до </a:t>
            </a:r>
            <a:r>
              <a:rPr lang="ru" sz="1200" dirty="0" smtClean="0">
                <a:solidFill>
                  <a:schemeClr val="tx1"/>
                </a:solidFill>
                <a:latin typeface="Helvetica Neue"/>
                <a:ea typeface="Helvetica Neue"/>
                <a:cs typeface="Helvetica Neue"/>
                <a:sym typeface="Helvetica Neue"/>
              </a:rPr>
              <a:t>33%, </a:t>
            </a:r>
            <a:r>
              <a:rPr lang="ru" sz="1200" dirty="0">
                <a:solidFill>
                  <a:schemeClr val="tx1"/>
                </a:solidFill>
                <a:latin typeface="Helvetica Neue"/>
                <a:ea typeface="Helvetica Neue"/>
                <a:cs typeface="Helvetica Neue"/>
                <a:sym typeface="Helvetica Neue"/>
              </a:rPr>
              <a:t>сократить простои механизмов и оборудования на проведение ремонтно-восстановительных работ, а также стоимость самих работ.</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На данный момент нами выпущено и реализуется:</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1)Масло моторное универсальное полусинтетическое SAE 10W-40 CF-4/SJ</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2)Масло моторное универсальное синтетическое SAE 5W-40 SN/CF</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3)Масло трансмиссионное SAE 75W-90 GL-5.</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Нам необходима финансовая помощь в массовых испытаниях, расширении продуктовой линейки ПТ, акселерации, продвижении, ее сертификации, лабораторных, сравнительных испытаниях с выводами независимых и авторитетных лабораторий.</a:t>
            </a:r>
            <a:endParaRPr sz="1200" dirty="0">
              <a:solidFill>
                <a:schemeClr val="tx1"/>
              </a:solidFill>
              <a:latin typeface="Helvetica Neue"/>
              <a:ea typeface="Helvetica Neue"/>
              <a:cs typeface="Helvetica Neue"/>
              <a:sym typeface="Helvetica Neue"/>
            </a:endParaRPr>
          </a:p>
        </p:txBody>
      </p:sp>
      <p:sp>
        <p:nvSpPr>
          <p:cNvPr id="141" name="Google Shape;141;p25"/>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16</a:t>
            </a:r>
            <a:endParaRPr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Потребители</a:t>
            </a:r>
            <a:endParaRPr sz="2020" b="1">
              <a:latin typeface="Helvetica Neue"/>
              <a:ea typeface="Helvetica Neue"/>
              <a:cs typeface="Helvetica Neue"/>
              <a:sym typeface="Helvetica Neue"/>
            </a:endParaRPr>
          </a:p>
        </p:txBody>
      </p:sp>
      <p:sp>
        <p:nvSpPr>
          <p:cNvPr id="147" name="Google Shape;147;p26"/>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Смазочные материалы для отраслей</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В дальнейшем основное направление коммерциализации проекта предполагается в разработке специализированных металлоплакирующих композиций для моторных, трансмиссионных и индустриальных масел, в том числе условия эксплуатации которых существенно отличаются от общепринятых, например, автомобили в средней полосе России. Это специальные условия крайнего Севера, авиации, космоса, подводные, шахтные механизмы.</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Другим коммерческим направлением планируется создание предприятия по производству фирменных масел из сырья удаленного нефтедобывающего предприятия: нефть, газоконденсат, исключая нерентабельную перекачку и перевозку дешевого сырья.</a:t>
            </a:r>
            <a:endParaRPr sz="1200" dirty="0">
              <a:solidFill>
                <a:schemeClr val="tx1"/>
              </a:solidFill>
              <a:latin typeface="Helvetica Neue"/>
              <a:ea typeface="Helvetica Neue"/>
              <a:cs typeface="Helvetica Neue"/>
              <a:sym typeface="Helvetica Neue"/>
            </a:endParaRPr>
          </a:p>
        </p:txBody>
      </p:sp>
      <p:sp>
        <p:nvSpPr>
          <p:cNvPr id="148" name="Google Shape;148;p26"/>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17</a:t>
            </a:r>
            <a:endParaRPr sz="12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7"/>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Конкуренты</a:t>
            </a:r>
            <a:endParaRPr sz="2020" b="1">
              <a:latin typeface="Helvetica Neue"/>
              <a:ea typeface="Helvetica Neue"/>
              <a:cs typeface="Helvetica Neue"/>
              <a:sym typeface="Helvetica Neue"/>
            </a:endParaRPr>
          </a:p>
        </p:txBody>
      </p:sp>
      <p:sp>
        <p:nvSpPr>
          <p:cNvPr id="154" name="Google Shape;154;p27"/>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К ближайшим условным «аналогам» по защите от водородного износа относятся многофункциональные композиции с медным компонентом «Валена» и «Сервовит» с тысячными долями процента рынка смазочных материалов в России. Авторы утверждают, что, их сервовитная пленка защищает поверхность от водорода, поступающего из углеводородного смазочного материала. Их металлоплакирующие составы— группа трибосоставов, активным компонентом которых являются мелкодисперсные частицы мягких металлов, чаще всего меди, формируют в узлах двигателя стойкую пленку, укрывающую шероховатую рабочую поверхность зоны трения. Примеры: МКФ-18, МКФ-18НТ™, Валена, СУРМ, СУРАД, ГРЕТЕРИН, ТРИБОСИП, МАК,КТМЦС, Стимул-1, НИКА, STP (XER2), ДФ-11, серия присадок ОГМ, VALENA и др.</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Остальные составы, рассмотренные в разделе “Преимущества” Презентации не относятся к классу нашей технологии и не имеют отношение к защите от ВИ.</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Вместе с тем, как ранее отмечалось, существующие смазочные материалы, кратковременно выполняя антифрикционные и восстанавливающие свойства, имеют недостатки – они не защищают от водородного износа трущиеся поверхности в длительном времени и не восстанавливают эти поверхности на весь срок службы систем, механизмов, как, например, представляемая технология (ПР), а также имеют значительно большие коэффициенты трения в сравнении с ПР, а вместе с тем менее высокие энергоэффективность и энергосбережение.</a:t>
            </a:r>
            <a:endParaRPr sz="1200" dirty="0">
              <a:solidFill>
                <a:schemeClr val="tx1"/>
              </a:solidFill>
              <a:latin typeface="Helvetica Neue"/>
              <a:ea typeface="Helvetica Neue"/>
              <a:cs typeface="Helvetica Neue"/>
              <a:sym typeface="Helvetica Neue"/>
            </a:endParaRPr>
          </a:p>
        </p:txBody>
      </p:sp>
      <p:sp>
        <p:nvSpPr>
          <p:cNvPr id="155" name="Google Shape;155;p27"/>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18</a:t>
            </a:r>
            <a:endParaRPr sz="12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8"/>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Маркетинговая стратегия</a:t>
            </a:r>
            <a:endParaRPr sz="2020" b="1">
              <a:latin typeface="Helvetica Neue"/>
              <a:ea typeface="Helvetica Neue"/>
              <a:cs typeface="Helvetica Neue"/>
              <a:sym typeface="Helvetica Neue"/>
            </a:endParaRPr>
          </a:p>
        </p:txBody>
      </p:sp>
      <p:sp>
        <p:nvSpPr>
          <p:cNvPr id="161" name="Google Shape;161;p28"/>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Позиционирование наших смазочных материалов (СМ):</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1) Отечественные СМ, с характеристиками превышающими все зарубежные аналоги (патриотизм, гордость);</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2) СМ для тяжелых условий эксплуатации, в т.ч.: гоночные автомобили (нами опробовано), тяжелонагруженная техника, история создания, ведущая к заказу Министерства обороны СССР (надежность, эффективность);</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3) Наши покупатели, это товарищи нашего клуба, делящиеся опытом и своими успехами, открывающие и делящиеся новыми технологиями в технике в т.ч. через социальные сети (с перспективой развития площадки обмена идеями и опытом в новый бизнес – новаторство, товарищество).</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Цена немного выше конкурентов по самым дешевым СМ – закрывается технологическими преимуществами продуктовой линейки, выходом на масштабное производство - удешевлением продуктовой линейки, узнаваемости бренда с уникальными преимуществами.</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СМ внешне кардинально будут отличаться по своей потребительской упаковке (канистры 1-10 литров), есть наработка.</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Продуктовая линейка СМ находится в постоянном развитии для обеспечения потребностей всех отраслей хозяйства.</a:t>
            </a:r>
            <a:endParaRPr sz="1200" dirty="0">
              <a:solidFill>
                <a:schemeClr val="tx1"/>
              </a:solidFill>
              <a:latin typeface="Helvetica Neue"/>
              <a:ea typeface="Helvetica Neue"/>
              <a:cs typeface="Helvetica Neue"/>
              <a:sym typeface="Helvetica Neue"/>
            </a:endParaRPr>
          </a:p>
        </p:txBody>
      </p:sp>
      <p:sp>
        <p:nvSpPr>
          <p:cNvPr id="162" name="Google Shape;162;p28"/>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19</a:t>
            </a: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9"/>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Маркетинговая стратегия</a:t>
            </a:r>
            <a:endParaRPr sz="2020" b="1">
              <a:latin typeface="Helvetica Neue"/>
              <a:ea typeface="Helvetica Neue"/>
              <a:cs typeface="Helvetica Neue"/>
              <a:sym typeface="Helvetica Neue"/>
            </a:endParaRPr>
          </a:p>
        </p:txBody>
      </p:sp>
      <p:sp>
        <p:nvSpPr>
          <p:cNvPr id="168" name="Google Shape;168;p29"/>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ЗАЧЕМ мы это делаем? </a:t>
            </a:r>
            <a:r>
              <a:rPr lang="ru" sz="1200" dirty="0">
                <a:solidFill>
                  <a:schemeClr val="tx1"/>
                </a:solidFill>
                <a:latin typeface="Helvetica Neue"/>
                <a:ea typeface="Helvetica Neue"/>
                <a:cs typeface="Helvetica Neue"/>
                <a:sym typeface="Helvetica Neue"/>
              </a:rPr>
              <a:t>Мы помогаем значительно увеличить жизнь наших механических друзей, при меньшем расходе на все остальные ресурсы (ремонт, топливо, обслуживание, замены). </a:t>
            </a:r>
            <a:r>
              <a:rPr lang="ru" sz="1200" b="1" dirty="0">
                <a:solidFill>
                  <a:schemeClr val="tx1"/>
                </a:solidFill>
                <a:latin typeface="Helvetica Neue"/>
                <a:ea typeface="Helvetica Neue"/>
                <a:cs typeface="Helvetica Neue"/>
                <a:sym typeface="Helvetica Neue"/>
              </a:rPr>
              <a:t>Мы помогаем экономить все ресурсы, мы помогаем сосредоточиться на результатах.</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КОМУ мы это продаем? </a:t>
            </a:r>
            <a:r>
              <a:rPr lang="ru" sz="1200" dirty="0">
                <a:solidFill>
                  <a:schemeClr val="tx1"/>
                </a:solidFill>
                <a:latin typeface="Helvetica Neue"/>
                <a:ea typeface="Helvetica Neue"/>
                <a:cs typeface="Helvetica Neue"/>
                <a:sym typeface="Helvetica Neue"/>
              </a:rPr>
              <a:t>Мы работаем и с небольшими мастерскими, и с крупными предприятиями, госсектором. Мы продаем широкому кругу покупателей, наших товарищей, с обычной техникой со средней нагрузкой и узкому кругу квалифицированных потребителей с тяжелым режимом эксплуатации техники, требующей запаса прочности и безотказности. </a:t>
            </a:r>
            <a:r>
              <a:rPr lang="ru" sz="1200" b="1" dirty="0">
                <a:solidFill>
                  <a:schemeClr val="tx1"/>
                </a:solidFill>
                <a:latin typeface="Helvetica Neue"/>
                <a:ea typeface="Helvetica Neue"/>
                <a:cs typeface="Helvetica Neue"/>
                <a:sym typeface="Helvetica Neue"/>
              </a:rPr>
              <a:t>Мы даем запас прочности, мы даем свободу.</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ЧТО мы продаем? </a:t>
            </a:r>
            <a:r>
              <a:rPr lang="ru" sz="1200" dirty="0">
                <a:solidFill>
                  <a:schemeClr val="tx1"/>
                </a:solidFill>
                <a:latin typeface="Helvetica Neue"/>
                <a:ea typeface="Helvetica Neue"/>
                <a:cs typeface="Helvetica Neue"/>
                <a:sym typeface="Helvetica Neue"/>
              </a:rPr>
              <a:t>Мы продаем новую, не имеющую аналогов технологию СМ, мы предоставляем преимущества. </a:t>
            </a:r>
            <a:r>
              <a:rPr lang="ru" sz="1200" b="1" dirty="0">
                <a:solidFill>
                  <a:schemeClr val="tx1"/>
                </a:solidFill>
                <a:latin typeface="Helvetica Neue"/>
                <a:ea typeface="Helvetica Neue"/>
                <a:cs typeface="Helvetica Neue"/>
                <a:sym typeface="Helvetica Neue"/>
              </a:rPr>
              <a:t>Мы предлагаем шагнуть в будущее, быть во всем первым.</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КАК мы продаем?</a:t>
            </a:r>
            <a:r>
              <a:rPr lang="ru" sz="1200" dirty="0">
                <a:solidFill>
                  <a:schemeClr val="tx1"/>
                </a:solidFill>
                <a:latin typeface="Helvetica Neue"/>
                <a:ea typeface="Helvetica Neue"/>
                <a:cs typeface="Helvetica Neue"/>
                <a:sym typeface="Helvetica Neue"/>
              </a:rPr>
              <a:t> Мы продаем товарищам, мы помогаем им. </a:t>
            </a:r>
            <a:r>
              <a:rPr lang="ru" sz="1200" b="1" dirty="0">
                <a:solidFill>
                  <a:schemeClr val="tx1"/>
                </a:solidFill>
                <a:latin typeface="Helvetica Neue"/>
                <a:ea typeface="Helvetica Neue"/>
                <a:cs typeface="Helvetica Neue"/>
                <a:sym typeface="Helvetica Neue"/>
              </a:rPr>
              <a:t>Наши потребители – это открытый клуб пользователей.  </a:t>
            </a:r>
            <a:r>
              <a:rPr lang="ru" sz="1200" dirty="0">
                <a:solidFill>
                  <a:schemeClr val="tx1"/>
                </a:solidFill>
                <a:latin typeface="Helvetica Neue"/>
                <a:ea typeface="Helvetica Neue"/>
                <a:cs typeface="Helvetica Neue"/>
                <a:sym typeface="Helvetica Neue"/>
              </a:rPr>
              <a:t>Первым дилерам мы даем уникальные пожизненные предложения (с ограниченным объемом закупа СМ), в дальнейшем наши предложения меняются для дилеров с их ростом, но в любом случае являются интересными и «товарищескими» (предложения подготовлены формализированы). Крупным предприятиями, госструктурам мы даем существенную экономию и долгосрочный экономический эффект.</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b="1" dirty="0">
                <a:solidFill>
                  <a:schemeClr val="tx1"/>
                </a:solidFill>
                <a:latin typeface="Helvetica Neue"/>
                <a:ea typeface="Helvetica Neue"/>
                <a:cs typeface="Helvetica Neue"/>
                <a:sym typeface="Helvetica Neue"/>
              </a:rPr>
              <a:t>ГДЕ мы продаем, в каких каналах?</a:t>
            </a:r>
            <a:r>
              <a:rPr lang="ru" sz="1200" dirty="0">
                <a:solidFill>
                  <a:schemeClr val="tx1"/>
                </a:solidFill>
                <a:latin typeface="Helvetica Neue"/>
                <a:ea typeface="Helvetica Neue"/>
                <a:cs typeface="Helvetica Neue"/>
                <a:sym typeface="Helvetica Neue"/>
              </a:rPr>
              <a:t> Мы продаем через сети дилеров. Мы продаем через маркетплейсы. Мы продаем напрямую крупным предприятиям и госструктурам.</a:t>
            </a:r>
            <a:endParaRPr sz="1200" dirty="0">
              <a:solidFill>
                <a:schemeClr val="tx1"/>
              </a:solidFill>
              <a:latin typeface="Helvetica Neue"/>
              <a:ea typeface="Helvetica Neue"/>
              <a:cs typeface="Helvetica Neue"/>
              <a:sym typeface="Helvetica Neue"/>
            </a:endParaRPr>
          </a:p>
        </p:txBody>
      </p:sp>
      <p:sp>
        <p:nvSpPr>
          <p:cNvPr id="169" name="Google Shape;169;p29"/>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20</a:t>
            </a:r>
            <a:endParaRPr sz="1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0"/>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Бизнес-модель</a:t>
            </a:r>
            <a:endParaRPr sz="2020" b="1">
              <a:latin typeface="Helvetica Neue"/>
              <a:ea typeface="Helvetica Neue"/>
              <a:cs typeface="Helvetica Neue"/>
              <a:sym typeface="Helvetica Neue"/>
            </a:endParaRPr>
          </a:p>
        </p:txBody>
      </p:sp>
      <p:sp>
        <p:nvSpPr>
          <p:cNvPr id="175" name="Google Shape;175;p30"/>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В первый год-два планируется:</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1) направить свои усилия на масштабирование и коммерциализацию уже созданного решения по ПТ (моторные и трансмиссионные масла), при этом будут рассмотрены два варианта позиционирования на рынке:</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-среднеценовой сегмент отечественных и импортных смазочных материалов (хотя экономика проекта позволяет нам работать и в низком ценовом сегменте на момент выхода на рынок);</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 -высокоценовой, премиальный сегмент импортных материалов, конкурирующий с ведущими импортными смазочными материалами и превосходящими их за счет своих характеристик ПТ.</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2) заведение моторного масла на маркетплейсы Ценовая ниша – средняя, конкурирование с отечественными и импортными смазочными материалами. Ориентировочная цена 600 -800  рублей/литр.</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Дальнейшее развитие продаж, цели раскрываются в разделах Дорожная карта и Финансы Презентации.</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Собственное производство ПТ в г. Ижевске, позволяет сейчас ежемесячно выпускать продукт ПТ для передачи его по ТУ в заказ сертифицированному производству смазочных материалов (заводы по производству и розливу смазочных материалов широко представлены на рынке), готовых к применению в объеме до 1000 тонн в месяц.</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Рентабельность готово продукта планируется на начальном этапе в 50-150%, в зависимости от объемов производства и анализа оборачиваемости вложенных средств.</a:t>
            </a:r>
            <a:endParaRPr sz="1200" dirty="0">
              <a:solidFill>
                <a:schemeClr val="tx1"/>
              </a:solidFill>
              <a:latin typeface="Helvetica Neue"/>
              <a:ea typeface="Helvetica Neue"/>
              <a:cs typeface="Helvetica Neue"/>
              <a:sym typeface="Helvetica Neue"/>
            </a:endParaRPr>
          </a:p>
        </p:txBody>
      </p:sp>
      <p:sp>
        <p:nvSpPr>
          <p:cNvPr id="176" name="Google Shape;176;p30"/>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21</a:t>
            </a:r>
            <a:endParaRPr sz="12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31"/>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Что сделано</a:t>
            </a:r>
            <a:endParaRPr sz="2020" b="1">
              <a:latin typeface="Helvetica Neue"/>
              <a:ea typeface="Helvetica Neue"/>
              <a:cs typeface="Helvetica Neue"/>
              <a:sym typeface="Helvetica Neue"/>
            </a:endParaRPr>
          </a:p>
        </p:txBody>
      </p:sp>
      <p:sp>
        <p:nvSpPr>
          <p:cNvPr id="182" name="Google Shape;182;p31"/>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Собраны смазки для применения в железнодорожном хозяйстве. Проведен ряд испытаний на РЖД, есть акты, отзывы. Получен ряд наработок по маслам и смазкам по представляемой технологии (ПТ) в ряде иных отраслей хозяйства.</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Сформирована действующая команда по проекту, определен план действий, работает лаборатория и производство ПТ.</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2018 г. разработаны и собраны по нашим техническим условиям на ООО "Завод технических масел" г. Уфа моторные и трансмиссионные масла для легковых и грузовых автомобилей, первая партия передана в продажи (несколько тонн). Есть небольшие продажи (на сотни тысяч) в г. Ижевск, г. Тверь, г. Курск, других городах, есть ряд положительных отзывов (информация на сайте www.defrictor.com).</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Осуществлена разработка концептуальной модели происходящих физико-химических процессах в ПТ, созданы готовые продукты, одни из многих в перспективной линейке ПТ.</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Вместе с тем, считаем необходимым для информирования рынка, с целью подтверждения заявленных преимуществ наших смазочных материалов проведение анализов, убедительных исследований и сравнений со смазочными материалами самых передовых производителей в независимой, авторитетной, специализированной лаборатории с широким опубликованием результатов.</a:t>
            </a:r>
            <a:endParaRPr sz="1200" dirty="0">
              <a:solidFill>
                <a:schemeClr val="tx1"/>
              </a:solidFill>
              <a:latin typeface="Helvetica Neue"/>
              <a:ea typeface="Helvetica Neue"/>
              <a:cs typeface="Helvetica Neue"/>
              <a:sym typeface="Helvetica Neue"/>
            </a:endParaRPr>
          </a:p>
        </p:txBody>
      </p:sp>
      <p:sp>
        <p:nvSpPr>
          <p:cNvPr id="183" name="Google Shape;183;p31"/>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22</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Проблема</a:t>
            </a:r>
            <a:endParaRPr sz="2020" b="1">
              <a:latin typeface="Helvetica Neue"/>
              <a:ea typeface="Helvetica Neue"/>
              <a:cs typeface="Helvetica Neue"/>
              <a:sym typeface="Helvetica Neue"/>
            </a:endParaRPr>
          </a:p>
        </p:txBody>
      </p:sp>
      <p:sp>
        <p:nvSpPr>
          <p:cNvPr id="63" name="Google Shape;63;p14"/>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ru" sz="1200" b="1">
                <a:solidFill>
                  <a:schemeClr val="dk1"/>
                </a:solidFill>
                <a:latin typeface="Helvetica Neue"/>
                <a:ea typeface="Helvetica Neue"/>
                <a:cs typeface="Helvetica Neue"/>
                <a:sym typeface="Helvetica Neue"/>
              </a:rPr>
              <a:t>90% механизмов выходят из строя из-за разрушения трущихся поверхностей деталей, до 50% энергии теряется на преодоление трения. Основная причина – водородный износ.</a:t>
            </a:r>
            <a:endParaRPr sz="1200" b="1">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endParaRPr sz="1200" b="1">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r>
              <a:rPr lang="ru" sz="1200" b="1">
                <a:solidFill>
                  <a:schemeClr val="dk1"/>
                </a:solidFill>
                <a:latin typeface="Helvetica Neue"/>
                <a:ea typeface="Helvetica Neue"/>
                <a:cs typeface="Helvetica Neue"/>
                <a:sym typeface="Helvetica Neue"/>
              </a:rPr>
              <a:t>Любая система, при которой происходит взаимодействие / трение поверхностей имеет износ физический и химический. К последнему относится самое негативное явление - водородный износ. </a:t>
            </a:r>
            <a:endParaRPr sz="1200" b="1">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endParaRPr sz="1200" b="1">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None/>
            </a:pPr>
            <a:r>
              <a:rPr lang="ru" sz="1200" b="1">
                <a:solidFill>
                  <a:schemeClr val="dk1"/>
                </a:solidFill>
                <a:latin typeface="Helvetica Neue"/>
                <a:ea typeface="Helvetica Neue"/>
                <a:cs typeface="Helvetica Neue"/>
                <a:sym typeface="Helvetica Neue"/>
              </a:rPr>
              <a:t>Защита от водородного износа – наша металлоплакирующая смазка, обеспечивающая минимальный коэффициент трения – новый триботехнический материал, не имеющий аналогов в мире.</a:t>
            </a:r>
            <a:endParaRPr sz="1200" b="1">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None/>
            </a:pP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r>
              <a:rPr lang="ru" sz="1200">
                <a:solidFill>
                  <a:schemeClr val="dk1"/>
                </a:solidFill>
                <a:latin typeface="Helvetica Neue"/>
                <a:ea typeface="Helvetica Neue"/>
                <a:cs typeface="Helvetica Neue"/>
                <a:sym typeface="Helvetica Neue"/>
              </a:rPr>
              <a:t>Представляемая технология (ПТ) по трибохимической защите пар трения позволяет повысить долговечность и надежность деталей машин на транспорте: авиа, авто, флот, ЖД, во всех отраслях хозяйства: машиностроении, горно-рудной, добывающей промышленности, металлургии, сельском хозяйстве, военном деле.</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770"/>
              <a:buNone/>
            </a:pPr>
            <a:r>
              <a:rPr lang="ru" sz="1200">
                <a:solidFill>
                  <a:schemeClr val="dk1"/>
                </a:solidFill>
                <a:latin typeface="Helvetica Neue"/>
                <a:ea typeface="Helvetica Neue"/>
                <a:cs typeface="Helvetica Neue"/>
                <a:sym typeface="Helvetica Neue"/>
              </a:rPr>
              <a:t>Общая мировая проблематика:</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770"/>
              <a:buNone/>
            </a:pPr>
            <a:r>
              <a:rPr lang="ru" sz="1200">
                <a:solidFill>
                  <a:schemeClr val="dk1"/>
                </a:solidFill>
                <a:latin typeface="Helvetica Neue"/>
                <a:ea typeface="Helvetica Neue"/>
                <a:cs typeface="Helvetica Neue"/>
                <a:sym typeface="Helvetica Neue"/>
              </a:rPr>
              <a:t>1) Низкая энергоэффективность и энергосбережение, шумность при работе систем пар трения, механизмов, машин (далее «систем») – высокие коэффициенты трения существующих смазочных материалов;</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770"/>
              <a:buNone/>
            </a:pPr>
            <a:r>
              <a:rPr lang="ru" sz="1200">
                <a:solidFill>
                  <a:schemeClr val="dk1"/>
                </a:solidFill>
                <a:latin typeface="Helvetica Neue"/>
                <a:ea typeface="Helvetica Neue"/>
                <a:cs typeface="Helvetica Neue"/>
                <a:sym typeface="Helvetica Neue"/>
              </a:rPr>
              <a:t>2) Низкий срок эксплуатации систем, недолговечность из-за их износа;</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770"/>
              <a:buNone/>
            </a:pPr>
            <a:r>
              <a:rPr lang="ru" sz="1200">
                <a:solidFill>
                  <a:schemeClr val="dk1"/>
                </a:solidFill>
                <a:latin typeface="Helvetica Neue"/>
                <a:ea typeface="Helvetica Neue"/>
                <a:cs typeface="Helvetica Neue"/>
                <a:sym typeface="Helvetica Neue"/>
              </a:rPr>
              <a:t>3) Непрогнозируемая лавинообразная усталость / износ металла в системах во внутренних и внешних слоях– технологические аварии;</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770"/>
              <a:buNone/>
            </a:pPr>
            <a:r>
              <a:rPr lang="ru" sz="1200">
                <a:solidFill>
                  <a:schemeClr val="dk1"/>
                </a:solidFill>
                <a:latin typeface="Helvetica Neue"/>
                <a:ea typeface="Helvetica Neue"/>
                <a:cs typeface="Helvetica Neue"/>
                <a:sym typeface="Helvetica Neue"/>
              </a:rPr>
              <a:t>4) Перегрев систем, низкая эффективность – временной отказ систем в работе, выход из строя.</a:t>
            </a:r>
            <a:endParaRPr sz="1200">
              <a:solidFill>
                <a:schemeClr val="dk1"/>
              </a:solidFill>
              <a:latin typeface="Helvetica Neue"/>
              <a:ea typeface="Helvetica Neue"/>
              <a:cs typeface="Helvetica Neue"/>
              <a:sym typeface="Helvetica Neue"/>
            </a:endParaRPr>
          </a:p>
          <a:p>
            <a:pPr marL="0" lvl="0" indent="0" algn="l" rtl="0">
              <a:spcBef>
                <a:spcPts val="0"/>
              </a:spcBef>
              <a:spcAft>
                <a:spcPts val="1200"/>
              </a:spcAft>
              <a:buSzPts val="770"/>
              <a:buNone/>
            </a:pPr>
            <a:endParaRPr sz="1200">
              <a:solidFill>
                <a:schemeClr val="dk1"/>
              </a:solidFill>
              <a:latin typeface="Helvetica Neue"/>
              <a:ea typeface="Helvetica Neue"/>
              <a:cs typeface="Helvetica Neue"/>
              <a:sym typeface="Helvetica Neue"/>
            </a:endParaRPr>
          </a:p>
        </p:txBody>
      </p:sp>
      <p:sp>
        <p:nvSpPr>
          <p:cNvPr id="64" name="Google Shape;64;p14"/>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a:t>
            </a:r>
            <a:endParaRPr sz="1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2"/>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Дорожная карта</a:t>
            </a:r>
            <a:endParaRPr sz="2020" b="1">
              <a:latin typeface="Helvetica Neue"/>
              <a:ea typeface="Helvetica Neue"/>
              <a:cs typeface="Helvetica Neue"/>
              <a:sym typeface="Helvetica Neue"/>
            </a:endParaRPr>
          </a:p>
        </p:txBody>
      </p:sp>
      <p:sp>
        <p:nvSpPr>
          <p:cNvPr id="189" name="Google Shape;189;p32"/>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Имеется: отработанная технология, лаборатория для создания изобретенного компонента с мощностью до 1000 тн. готового продукта, технические условия, зарегистрированный товарный знак. Весь компонентный состав производится в РФ и не является эксклюзивным или монопольным.</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2023 1 квартал</a:t>
            </a:r>
            <a:r>
              <a:rPr lang="ru" sz="1200" dirty="0">
                <a:solidFill>
                  <a:schemeClr val="tx1"/>
                </a:solidFill>
                <a:latin typeface="Helvetica Neue"/>
                <a:ea typeface="Helvetica Neue"/>
                <a:cs typeface="Helvetica Neue"/>
                <a:sym typeface="Helvetica Neue"/>
              </a:rPr>
              <a:t> Проведение исследований, сравнительных испытаний с другими марками смазочных материалов, моторных масел (СМ, ММ) в авторитетных независимых лабораториях. Подготовка и заключение договоров на поставку СМ, ММ специализированным сетям с результатами лабораторий</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2023 2 квартал</a:t>
            </a:r>
            <a:r>
              <a:rPr lang="ru" sz="1200" dirty="0">
                <a:solidFill>
                  <a:schemeClr val="tx1"/>
                </a:solidFill>
                <a:latin typeface="Helvetica Neue"/>
                <a:ea typeface="Helvetica Neue"/>
                <a:cs typeface="Helvetica Neue"/>
                <a:sym typeface="Helvetica Neue"/>
              </a:rPr>
              <a:t> Выпуск СМ, ММ под заключенные договора, начало продаж. Поставки на средние транспортные предприятия</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2023 3 квартал</a:t>
            </a:r>
            <a:r>
              <a:rPr lang="ru" sz="1200" dirty="0">
                <a:solidFill>
                  <a:schemeClr val="tx1"/>
                </a:solidFill>
                <a:latin typeface="Helvetica Neue"/>
                <a:ea typeface="Helvetica Neue"/>
                <a:cs typeface="Helvetica Neue"/>
                <a:sym typeface="Helvetica Neue"/>
              </a:rPr>
              <a:t> Начало продаж СМ, ММ через маркетплейсы</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2023 4 квартал</a:t>
            </a:r>
            <a:r>
              <a:rPr lang="ru" sz="1200" dirty="0">
                <a:solidFill>
                  <a:schemeClr val="tx1"/>
                </a:solidFill>
                <a:latin typeface="Helvetica Neue"/>
                <a:ea typeface="Helvetica Neue"/>
                <a:cs typeface="Helvetica Neue"/>
                <a:sym typeface="Helvetica Neue"/>
              </a:rPr>
              <a:t> Начало испытаний СМ с РЖД</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2024 1 квартал</a:t>
            </a:r>
            <a:r>
              <a:rPr lang="ru" sz="1200" dirty="0">
                <a:solidFill>
                  <a:schemeClr val="tx1"/>
                </a:solidFill>
                <a:latin typeface="Helvetica Neue"/>
                <a:ea typeface="Helvetica Neue"/>
                <a:cs typeface="Helvetica Neue"/>
                <a:sym typeface="Helvetica Neue"/>
              </a:rPr>
              <a:t> Полученный эффект на средних транспортных предприятиях в РФ с тиражированием опыта с отзывами.</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2024 2 квартал</a:t>
            </a:r>
            <a:r>
              <a:rPr lang="ru" sz="1200" dirty="0">
                <a:solidFill>
                  <a:schemeClr val="tx1"/>
                </a:solidFill>
                <a:latin typeface="Helvetica Neue"/>
                <a:ea typeface="Helvetica Neue"/>
                <a:cs typeface="Helvetica Neue"/>
                <a:sym typeface="Helvetica Neue"/>
              </a:rPr>
              <a:t> Создание дилерской сети / вхождение в действующие специализированные сети в России (перспектива – страны СНГ, далее дальнего зарубежья)</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2024 3 квартал</a:t>
            </a:r>
            <a:r>
              <a:rPr lang="ru" sz="1200" dirty="0">
                <a:solidFill>
                  <a:schemeClr val="tx1"/>
                </a:solidFill>
                <a:latin typeface="Helvetica Neue"/>
                <a:ea typeface="Helvetica Neue"/>
                <a:cs typeface="Helvetica Neue"/>
                <a:sym typeface="Helvetica Neue"/>
              </a:rPr>
              <a:t> Начало продаж на зарубежных маркетплейсах</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2024 4 квартал</a:t>
            </a:r>
            <a:r>
              <a:rPr lang="ru" sz="1200" dirty="0">
                <a:solidFill>
                  <a:schemeClr val="tx1"/>
                </a:solidFill>
                <a:latin typeface="Helvetica Neue"/>
                <a:ea typeface="Helvetica Neue"/>
                <a:cs typeface="Helvetica Neue"/>
                <a:sym typeface="Helvetica Neue"/>
              </a:rPr>
              <a:t> Завершение испытаний в РЖД с актированными результатами. Начало испытаний на 3-5 профильных предприятиях хозяйств РФ, Белоруссии, Казахстана в 2024 году :1)транспортных; 2)лифтовых (производители и эксплуатанты) 3)с/х техники 4)автопроизводители 5)редукторы</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2025 1 квартал</a:t>
            </a:r>
            <a:r>
              <a:rPr lang="ru" sz="1200" dirty="0">
                <a:solidFill>
                  <a:schemeClr val="tx1"/>
                </a:solidFill>
                <a:latin typeface="Helvetica Neue"/>
                <a:ea typeface="Helvetica Neue"/>
                <a:cs typeface="Helvetica Neue"/>
                <a:sym typeface="Helvetica Neue"/>
              </a:rPr>
              <a:t> Рекомендации профильного института РЖД о применении СМ</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u="sng" dirty="0">
                <a:solidFill>
                  <a:schemeClr val="tx1"/>
                </a:solidFill>
                <a:latin typeface="Helvetica Neue"/>
                <a:ea typeface="Helvetica Neue"/>
                <a:cs typeface="Helvetica Neue"/>
                <a:sym typeface="Helvetica Neue"/>
              </a:rPr>
              <a:t>2025 2 квартал</a:t>
            </a:r>
            <a:r>
              <a:rPr lang="ru" sz="1200" dirty="0">
                <a:solidFill>
                  <a:schemeClr val="tx1"/>
                </a:solidFill>
                <a:latin typeface="Helvetica Neue"/>
                <a:ea typeface="Helvetica Neue"/>
                <a:cs typeface="Helvetica Neue"/>
                <a:sym typeface="Helvetica Neue"/>
              </a:rPr>
              <a:t> Начало испытаний в Министерстве обороны РФ.</a:t>
            </a:r>
            <a:endParaRPr sz="1200" dirty="0">
              <a:solidFill>
                <a:schemeClr val="tx1"/>
              </a:solidFill>
              <a:latin typeface="Helvetica Neue"/>
              <a:ea typeface="Helvetica Neue"/>
              <a:cs typeface="Helvetica Neue"/>
              <a:sym typeface="Helvetica Neue"/>
            </a:endParaRPr>
          </a:p>
        </p:txBody>
      </p:sp>
      <p:sp>
        <p:nvSpPr>
          <p:cNvPr id="190" name="Google Shape;190;p32"/>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23</a:t>
            </a:r>
            <a:endParaRPr sz="12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3"/>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Инвестиции</a:t>
            </a:r>
            <a:endParaRPr sz="2020" b="1">
              <a:latin typeface="Helvetica Neue"/>
              <a:ea typeface="Helvetica Neue"/>
              <a:cs typeface="Helvetica Neue"/>
              <a:sym typeface="Helvetica Neue"/>
            </a:endParaRPr>
          </a:p>
        </p:txBody>
      </p:sp>
      <p:sp>
        <p:nvSpPr>
          <p:cNvPr id="196" name="Google Shape;196;p33"/>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В течение 1,5 лет</a:t>
            </a:r>
            <a:r>
              <a:rPr lang="ru" sz="1200" dirty="0">
                <a:solidFill>
                  <a:schemeClr val="tx1"/>
                </a:solidFill>
                <a:latin typeface="Helvetica Neue"/>
                <a:ea typeface="Helvetica Neue"/>
                <a:cs typeface="Helvetica Neue"/>
                <a:sym typeface="Helvetica Neue"/>
              </a:rPr>
              <a:t> проведение испытаний, получение допуска (там где это формально корпоративно требуется) к применению моторных масел ПТ на транспортных компаниях. Поставка ПТ от 100 млн. руб. в год. Испытания (пробные партии) с Министерствами, в т.ч. обороны.</a:t>
            </a:r>
            <a:br>
              <a:rPr lang="ru" sz="1200" dirty="0">
                <a:solidFill>
                  <a:schemeClr val="tx1"/>
                </a:solidFill>
                <a:latin typeface="Helvetica Neue"/>
                <a:ea typeface="Helvetica Neue"/>
                <a:cs typeface="Helvetica Neue"/>
                <a:sym typeface="Helvetica Neue"/>
              </a:rPr>
            </a:br>
            <a:r>
              <a:rPr lang="ru" sz="1200" b="1" dirty="0">
                <a:solidFill>
                  <a:schemeClr val="tx1"/>
                </a:solidFill>
                <a:latin typeface="Helvetica Neue"/>
                <a:ea typeface="Helvetica Neue"/>
                <a:cs typeface="Helvetica Neue"/>
                <a:sym typeface="Helvetica Neue"/>
              </a:rPr>
              <a:t>Объем инвестиций:</a:t>
            </a:r>
            <a:endParaRPr sz="1200" b="1"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1) На создание, испытания, сертификацию 3 млн. руб. </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2) На производство смазочных материалов 40 млн. руб. оборотных возвратных средств.</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В течение 2-х лет</a:t>
            </a:r>
            <a:r>
              <a:rPr lang="ru" sz="1200" dirty="0">
                <a:solidFill>
                  <a:schemeClr val="tx1"/>
                </a:solidFill>
                <a:latin typeface="Helvetica Neue"/>
                <a:ea typeface="Helvetica Neue"/>
                <a:cs typeface="Helvetica Neue"/>
                <a:sym typeface="Helvetica Neue"/>
              </a:rPr>
              <a:t> проведение испытаний, сертификация по стандартам ОАО «РЖД», получение допуска к применению ПТ на предприятиях ОАО «РЖД», заключение контрактов, поставка ПТ начиная с 10 до 500 млн. руб. в год.</a:t>
            </a:r>
            <a:br>
              <a:rPr lang="ru" sz="1200" dirty="0">
                <a:solidFill>
                  <a:schemeClr val="tx1"/>
                </a:solidFill>
                <a:latin typeface="Helvetica Neue"/>
                <a:ea typeface="Helvetica Neue"/>
                <a:cs typeface="Helvetica Neue"/>
                <a:sym typeface="Helvetica Neue"/>
              </a:rPr>
            </a:br>
            <a:r>
              <a:rPr lang="ru" sz="1200" b="1" dirty="0">
                <a:solidFill>
                  <a:schemeClr val="tx1"/>
                </a:solidFill>
                <a:latin typeface="Helvetica Neue"/>
                <a:ea typeface="Helvetica Neue"/>
                <a:cs typeface="Helvetica Neue"/>
                <a:sym typeface="Helvetica Neue"/>
              </a:rPr>
              <a:t>Объем инвестиций:</a:t>
            </a:r>
            <a:endParaRPr sz="1200" b="1"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1) На создание, испытания, сертификацию 8 млн. руб. </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2) На производство смазочных материалов 100 млн. руб. оборотных возвратных средств.</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В течение 3-х лет </a:t>
            </a:r>
            <a:r>
              <a:rPr lang="ru" sz="1200" dirty="0">
                <a:solidFill>
                  <a:schemeClr val="tx1"/>
                </a:solidFill>
                <a:latin typeface="Helvetica Neue"/>
                <a:ea typeface="Helvetica Neue"/>
                <a:cs typeface="Helvetica Neue"/>
                <a:sym typeface="Helvetica Neue"/>
              </a:rPr>
              <a:t>проведение испытаний, сертификация по стандартам стран, правовая защита, получение допуска к применению ПТ выход / поставки ПТ на зарубежные рынки стран СНГ, дальнего зарубежья от $10 млн. в год.</a:t>
            </a:r>
            <a:br>
              <a:rPr lang="ru" sz="1200" dirty="0">
                <a:solidFill>
                  <a:schemeClr val="tx1"/>
                </a:solidFill>
                <a:latin typeface="Helvetica Neue"/>
                <a:ea typeface="Helvetica Neue"/>
                <a:cs typeface="Helvetica Neue"/>
                <a:sym typeface="Helvetica Neue"/>
              </a:rPr>
            </a:br>
            <a:r>
              <a:rPr lang="ru" sz="1200" b="1" dirty="0">
                <a:solidFill>
                  <a:schemeClr val="tx1"/>
                </a:solidFill>
                <a:latin typeface="Helvetica Neue"/>
                <a:ea typeface="Helvetica Neue"/>
                <a:cs typeface="Helvetica Neue"/>
                <a:sym typeface="Helvetica Neue"/>
              </a:rPr>
              <a:t>Объем инвестиций: </a:t>
            </a:r>
            <a:endParaRPr sz="1200" b="1"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1) На производство смазочных материалов 100 млн. руб. оборотных возвратных средств.</a:t>
            </a:r>
            <a:br>
              <a:rPr lang="ru" sz="1200" dirty="0">
                <a:solidFill>
                  <a:schemeClr val="tx1"/>
                </a:solidFill>
                <a:latin typeface="Helvetica Neue"/>
                <a:ea typeface="Helvetica Neue"/>
                <a:cs typeface="Helvetica Neue"/>
                <a:sym typeface="Helvetica Neue"/>
              </a:rPr>
            </a:b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Стратегия выхода для инвестора: выкуп собственником, иные варианты.</a:t>
            </a:r>
            <a:endParaRPr sz="1200" dirty="0">
              <a:solidFill>
                <a:schemeClr val="tx1"/>
              </a:solidFill>
              <a:latin typeface="Helvetica Neue"/>
              <a:ea typeface="Helvetica Neue"/>
              <a:cs typeface="Helvetica Neue"/>
              <a:sym typeface="Helvetica Neue"/>
            </a:endParaRPr>
          </a:p>
        </p:txBody>
      </p:sp>
      <p:sp>
        <p:nvSpPr>
          <p:cNvPr id="197" name="Google Shape;197;p33"/>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24</a:t>
            </a:r>
            <a:endParaRPr sz="1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4"/>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dirty="0">
                <a:latin typeface="Helvetica Neue"/>
                <a:ea typeface="Helvetica Neue"/>
                <a:cs typeface="Helvetica Neue"/>
                <a:sym typeface="Helvetica Neue"/>
              </a:rPr>
              <a:t>Финансы</a:t>
            </a:r>
            <a:endParaRPr sz="2020" b="1" dirty="0">
              <a:latin typeface="Helvetica Neue"/>
              <a:ea typeface="Helvetica Neue"/>
              <a:cs typeface="Helvetica Neue"/>
              <a:sym typeface="Helvetica Neue"/>
            </a:endParaRPr>
          </a:p>
        </p:txBody>
      </p:sp>
      <p:sp>
        <p:nvSpPr>
          <p:cNvPr id="203" name="Google Shape;203;p34"/>
          <p:cNvSpPr txBox="1">
            <a:spLocks noGrp="1"/>
          </p:cNvSpPr>
          <p:nvPr>
            <p:ph type="body" idx="1"/>
          </p:nvPr>
        </p:nvSpPr>
        <p:spPr>
          <a:xfrm>
            <a:off x="311700" y="788625"/>
            <a:ext cx="8520600" cy="41247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SzPts val="1100"/>
              <a:buNone/>
            </a:pPr>
            <a:r>
              <a:rPr lang="ru" sz="1200" b="1" dirty="0">
                <a:latin typeface="Helvetica Neue"/>
                <a:ea typeface="Helvetica Neue"/>
                <a:cs typeface="Helvetica Neue"/>
                <a:sym typeface="Helvetica Neue"/>
              </a:rPr>
              <a:t>Пр</a:t>
            </a:r>
            <a:r>
              <a:rPr lang="ru" sz="1200" b="1" dirty="0">
                <a:solidFill>
                  <a:schemeClr val="tx1"/>
                </a:solidFill>
                <a:latin typeface="Helvetica Neue"/>
                <a:ea typeface="Helvetica Neue"/>
                <a:cs typeface="Helvetica Neue"/>
                <a:sym typeface="Helvetica Neue"/>
              </a:rPr>
              <a:t>огноз продаж на 5 лет (2023 - 2027гг.)</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
            </a:r>
            <a:br>
              <a:rPr lang="ru" sz="1200" dirty="0">
                <a:solidFill>
                  <a:schemeClr val="tx1"/>
                </a:solidFill>
                <a:latin typeface="Helvetica Neue"/>
                <a:ea typeface="Helvetica Neue"/>
                <a:cs typeface="Helvetica Neue"/>
                <a:sym typeface="Helvetica Neue"/>
              </a:rPr>
            </a:br>
            <a:r>
              <a:rPr lang="ru" sz="875" dirty="0">
                <a:solidFill>
                  <a:schemeClr val="tx1"/>
                </a:solidFill>
                <a:latin typeface="Helvetica Neue"/>
                <a:ea typeface="Helvetica Neue"/>
                <a:cs typeface="Helvetica Neue"/>
                <a:sym typeface="Helvetica Neue"/>
              </a:rPr>
              <a:t>*рост продаж увеличивается по мере получения отзывов и узнаваемости на рынке</a:t>
            </a:r>
            <a:br>
              <a:rPr lang="ru" sz="875" dirty="0">
                <a:solidFill>
                  <a:schemeClr val="tx1"/>
                </a:solidFill>
                <a:latin typeface="Helvetica Neue"/>
                <a:ea typeface="Helvetica Neue"/>
                <a:cs typeface="Helvetica Neue"/>
                <a:sym typeface="Helvetica Neue"/>
              </a:rPr>
            </a:br>
            <a:r>
              <a:rPr lang="ru" sz="875" dirty="0">
                <a:solidFill>
                  <a:schemeClr val="tx1"/>
                </a:solidFill>
                <a:latin typeface="Helvetica Neue"/>
                <a:ea typeface="Helvetica Neue"/>
                <a:cs typeface="Helvetica Neue"/>
                <a:sym typeface="Helvetica Neue"/>
              </a:rPr>
              <a:t>**рентабельность продуктов растет по годам с учетом уменьшения затрат (масштабируемости), узнаваемости и подтверждения эффекта от применения СМ</a:t>
            </a:r>
            <a:endParaRPr sz="875" dirty="0">
              <a:solidFill>
                <a:schemeClr val="tx1"/>
              </a:solidFill>
              <a:latin typeface="Helvetica Neue"/>
              <a:ea typeface="Helvetica Neue"/>
              <a:cs typeface="Helvetica Neue"/>
              <a:sym typeface="Helvetica Neue"/>
            </a:endParaRPr>
          </a:p>
        </p:txBody>
      </p:sp>
      <p:sp>
        <p:nvSpPr>
          <p:cNvPr id="204" name="Google Shape;204;p34"/>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25</a:t>
            </a:r>
            <a:endParaRPr sz="1200"/>
          </a:p>
        </p:txBody>
      </p:sp>
      <p:graphicFrame>
        <p:nvGraphicFramePr>
          <p:cNvPr id="205" name="Google Shape;205;p34"/>
          <p:cNvGraphicFramePr/>
          <p:nvPr/>
        </p:nvGraphicFramePr>
        <p:xfrm>
          <a:off x="397725" y="1201900"/>
          <a:ext cx="8348550" cy="3172230"/>
        </p:xfrm>
        <a:graphic>
          <a:graphicData uri="http://schemas.openxmlformats.org/drawingml/2006/table">
            <a:tbl>
              <a:tblPr>
                <a:noFill/>
                <a:tableStyleId>{E857EC83-BB21-49EE-85E3-0AD141012FDE}</a:tableStyleId>
              </a:tblPr>
              <a:tblGrid>
                <a:gridCol w="452900"/>
                <a:gridCol w="2442100"/>
                <a:gridCol w="892300"/>
                <a:gridCol w="815825"/>
                <a:gridCol w="2197575"/>
                <a:gridCol w="773925"/>
                <a:gridCol w="773925"/>
              </a:tblGrid>
              <a:tr h="370875">
                <a:tc>
                  <a:txBody>
                    <a:bodyPr/>
                    <a:lstStyle/>
                    <a:p>
                      <a:pPr marL="0" lvl="0" indent="0" algn="l" rtl="0">
                        <a:spcBef>
                          <a:spcPts val="0"/>
                        </a:spcBef>
                        <a:spcAft>
                          <a:spcPts val="0"/>
                        </a:spcAft>
                        <a:buNone/>
                      </a:pPr>
                      <a:r>
                        <a:rPr lang="ru" sz="800" b="1" dirty="0"/>
                        <a:t>Год</a:t>
                      </a:r>
                      <a:endParaRPr sz="800" b="1" dirty="0"/>
                    </a:p>
                  </a:txBody>
                  <a:tcPr marL="91425" marR="91425" marT="91425" marB="91425"/>
                </a:tc>
                <a:tc>
                  <a:txBody>
                    <a:bodyPr/>
                    <a:lstStyle/>
                    <a:p>
                      <a:pPr marL="0" lvl="0" indent="0" algn="l" rtl="0">
                        <a:spcBef>
                          <a:spcPts val="0"/>
                        </a:spcBef>
                        <a:spcAft>
                          <a:spcPts val="0"/>
                        </a:spcAft>
                        <a:buNone/>
                      </a:pPr>
                      <a:r>
                        <a:rPr lang="ru" sz="800" b="1"/>
                        <a:t>Продажи (руб.)*</a:t>
                      </a:r>
                      <a:endParaRPr sz="800" b="1"/>
                    </a:p>
                  </a:txBody>
                  <a:tcPr marL="91425" marR="91425" marT="91425" marB="91425"/>
                </a:tc>
                <a:tc>
                  <a:txBody>
                    <a:bodyPr/>
                    <a:lstStyle/>
                    <a:p>
                      <a:pPr marL="0" lvl="0" indent="0" algn="l" rtl="0">
                        <a:spcBef>
                          <a:spcPts val="0"/>
                        </a:spcBef>
                        <a:spcAft>
                          <a:spcPts val="0"/>
                        </a:spcAft>
                        <a:buNone/>
                      </a:pPr>
                      <a:r>
                        <a:rPr lang="ru" sz="800" b="1"/>
                        <a:t>Млн. руб.</a:t>
                      </a:r>
                      <a:endParaRPr sz="800" b="1"/>
                    </a:p>
                  </a:txBody>
                  <a:tcPr marL="91425" marR="91425" marT="91425" marB="91425"/>
                </a:tc>
                <a:tc>
                  <a:txBody>
                    <a:bodyPr/>
                    <a:lstStyle/>
                    <a:p>
                      <a:pPr marL="0" lvl="0" indent="0" algn="l" rtl="0">
                        <a:spcBef>
                          <a:spcPts val="0"/>
                        </a:spcBef>
                        <a:spcAft>
                          <a:spcPts val="0"/>
                        </a:spcAft>
                        <a:buNone/>
                      </a:pPr>
                      <a:r>
                        <a:rPr lang="ru" sz="800" b="1"/>
                        <a:t>Ожидаемая прибыль**</a:t>
                      </a:r>
                      <a:endParaRPr sz="800" b="1"/>
                    </a:p>
                  </a:txBody>
                  <a:tcPr marL="91425" marR="91425" marT="91425" marB="91425"/>
                </a:tc>
                <a:tc>
                  <a:txBody>
                    <a:bodyPr/>
                    <a:lstStyle/>
                    <a:p>
                      <a:pPr marL="0" lvl="0" indent="0" algn="l" rtl="0">
                        <a:spcBef>
                          <a:spcPts val="0"/>
                        </a:spcBef>
                        <a:spcAft>
                          <a:spcPts val="0"/>
                        </a:spcAft>
                        <a:buNone/>
                      </a:pPr>
                      <a:r>
                        <a:rPr lang="ru" sz="800" b="1"/>
                        <a:t>Продажи*</a:t>
                      </a:r>
                      <a:endParaRPr sz="800" b="1"/>
                    </a:p>
                  </a:txBody>
                  <a:tcPr marL="91425" marR="91425" marT="91425" marB="91425"/>
                </a:tc>
                <a:tc>
                  <a:txBody>
                    <a:bodyPr/>
                    <a:lstStyle/>
                    <a:p>
                      <a:pPr marL="0" lvl="0" indent="0" algn="l" rtl="0">
                        <a:spcBef>
                          <a:spcPts val="0"/>
                        </a:spcBef>
                        <a:spcAft>
                          <a:spcPts val="0"/>
                        </a:spcAft>
                        <a:buNone/>
                      </a:pPr>
                      <a:r>
                        <a:rPr lang="ru" sz="800" b="1"/>
                        <a:t>Млн. ам. долл</a:t>
                      </a:r>
                      <a:endParaRPr sz="800" b="1"/>
                    </a:p>
                  </a:txBody>
                  <a:tcPr marL="91425" marR="91425" marT="91425" marB="91425"/>
                </a:tc>
                <a:tc>
                  <a:txBody>
                    <a:bodyPr/>
                    <a:lstStyle/>
                    <a:p>
                      <a:pPr marL="0" lvl="0" indent="0" algn="l" rtl="0">
                        <a:spcBef>
                          <a:spcPts val="0"/>
                        </a:spcBef>
                        <a:spcAft>
                          <a:spcPts val="0"/>
                        </a:spcAft>
                        <a:buNone/>
                      </a:pPr>
                      <a:r>
                        <a:rPr lang="ru" sz="800" b="1"/>
                        <a:t>Ожидаемая прибыль* *</a:t>
                      </a:r>
                      <a:endParaRPr sz="800" b="1"/>
                    </a:p>
                  </a:txBody>
                  <a:tcPr marL="91425" marR="91425" marT="91425" marB="91425"/>
                </a:tc>
              </a:tr>
              <a:tr h="390575">
                <a:tc>
                  <a:txBody>
                    <a:bodyPr/>
                    <a:lstStyle/>
                    <a:p>
                      <a:pPr marL="0" lvl="0" indent="0" algn="l" rtl="0">
                        <a:spcBef>
                          <a:spcPts val="0"/>
                        </a:spcBef>
                        <a:spcAft>
                          <a:spcPts val="0"/>
                        </a:spcAft>
                        <a:buNone/>
                      </a:pPr>
                      <a:r>
                        <a:rPr lang="ru" sz="800"/>
                        <a:t>2023</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None/>
                      </a:pPr>
                      <a:r>
                        <a:rPr lang="ru" sz="800"/>
                        <a:t>Трансмиссионное масло</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20</a:t>
                      </a:r>
                      <a:endParaRPr sz="800"/>
                    </a:p>
                    <a:p>
                      <a:pPr marL="0" lvl="0" indent="0" algn="r" rtl="0">
                        <a:spcBef>
                          <a:spcPts val="0"/>
                        </a:spcBef>
                        <a:spcAft>
                          <a:spcPts val="0"/>
                        </a:spcAft>
                        <a:buNone/>
                      </a:pPr>
                      <a:r>
                        <a:rPr lang="ru" sz="800"/>
                        <a:t>1</a:t>
                      </a:r>
                      <a:endParaRPr sz="800"/>
                    </a:p>
                  </a:txBody>
                  <a:tcPr marL="91425" marR="91425" marT="91425" marB="91425"/>
                </a:tc>
                <a:tc>
                  <a:txBody>
                    <a:bodyPr/>
                    <a:lstStyle/>
                    <a:p>
                      <a:pPr marL="0" lvl="0" indent="0" algn="r" rtl="0">
                        <a:spcBef>
                          <a:spcPts val="0"/>
                        </a:spcBef>
                        <a:spcAft>
                          <a:spcPts val="0"/>
                        </a:spcAft>
                        <a:buNone/>
                      </a:pPr>
                      <a:r>
                        <a:rPr lang="ru" sz="800"/>
                        <a:t>5</a:t>
                      </a:r>
                      <a:endParaRPr sz="800"/>
                    </a:p>
                  </a:txBody>
                  <a:tcPr marL="91425" marR="91425" marT="91425" marB="91425"/>
                </a:tc>
                <a:tc>
                  <a:txBody>
                    <a:bodyPr/>
                    <a:lstStyle/>
                    <a:p>
                      <a:pPr marL="0" lvl="0" indent="0" algn="l" rtl="0">
                        <a:spcBef>
                          <a:spcPts val="0"/>
                        </a:spcBef>
                        <a:spcAft>
                          <a:spcPts val="0"/>
                        </a:spcAft>
                        <a:buNone/>
                      </a:pPr>
                      <a:endParaRPr sz="800"/>
                    </a:p>
                  </a:txBody>
                  <a:tcPr marL="91425" marR="91425" marT="91425" marB="91425"/>
                </a:tc>
                <a:tc>
                  <a:txBody>
                    <a:bodyPr/>
                    <a:lstStyle/>
                    <a:p>
                      <a:pPr marL="0" lvl="0" indent="0" algn="r" rtl="0">
                        <a:spcBef>
                          <a:spcPts val="0"/>
                        </a:spcBef>
                        <a:spcAft>
                          <a:spcPts val="0"/>
                        </a:spcAft>
                        <a:buNone/>
                      </a:pPr>
                      <a:endParaRPr sz="800"/>
                    </a:p>
                  </a:txBody>
                  <a:tcPr marL="91425" marR="91425" marT="91425" marB="91425"/>
                </a:tc>
                <a:tc>
                  <a:txBody>
                    <a:bodyPr/>
                    <a:lstStyle/>
                    <a:p>
                      <a:pPr marL="0" lvl="0" indent="0" algn="r" rtl="0">
                        <a:spcBef>
                          <a:spcPts val="0"/>
                        </a:spcBef>
                        <a:spcAft>
                          <a:spcPts val="0"/>
                        </a:spcAft>
                        <a:buNone/>
                      </a:pPr>
                      <a:endParaRPr sz="800"/>
                    </a:p>
                  </a:txBody>
                  <a:tcPr marL="91425" marR="91425" marT="91425" marB="91425"/>
                </a:tc>
              </a:tr>
              <a:tr h="418775">
                <a:tc>
                  <a:txBody>
                    <a:bodyPr/>
                    <a:lstStyle/>
                    <a:p>
                      <a:pPr marL="0" lvl="0" indent="0" algn="l" rtl="0">
                        <a:spcBef>
                          <a:spcPts val="0"/>
                        </a:spcBef>
                        <a:spcAft>
                          <a:spcPts val="0"/>
                        </a:spcAft>
                        <a:buNone/>
                      </a:pPr>
                      <a:r>
                        <a:rPr lang="ru" sz="800"/>
                        <a:t>2024</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None/>
                      </a:pPr>
                      <a:r>
                        <a:rPr lang="ru" sz="800"/>
                        <a:t>Трансмиссионное масло</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100</a:t>
                      </a:r>
                      <a:endParaRPr sz="800"/>
                    </a:p>
                    <a:p>
                      <a:pPr marL="0" lvl="0" indent="0" algn="r" rtl="0">
                        <a:spcBef>
                          <a:spcPts val="0"/>
                        </a:spcBef>
                        <a:spcAft>
                          <a:spcPts val="0"/>
                        </a:spcAft>
                        <a:buNone/>
                      </a:pPr>
                      <a:r>
                        <a:rPr lang="ru" sz="800"/>
                        <a:t>5</a:t>
                      </a:r>
                      <a:endParaRPr sz="800"/>
                    </a:p>
                  </a:txBody>
                  <a:tcPr marL="91425" marR="91425" marT="91425" marB="91425"/>
                </a:tc>
                <a:tc>
                  <a:txBody>
                    <a:bodyPr/>
                    <a:lstStyle/>
                    <a:p>
                      <a:pPr marL="0" lvl="0" indent="0" algn="r" rtl="0">
                        <a:spcBef>
                          <a:spcPts val="0"/>
                        </a:spcBef>
                        <a:spcAft>
                          <a:spcPts val="0"/>
                        </a:spcAft>
                        <a:buNone/>
                      </a:pPr>
                      <a:r>
                        <a:rPr lang="ru" sz="800"/>
                        <a:t>25</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None/>
                      </a:pPr>
                      <a:r>
                        <a:rPr lang="ru" sz="800"/>
                        <a:t>Трансмиссионное масло</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0,01</a:t>
                      </a:r>
                      <a:endParaRPr sz="800"/>
                    </a:p>
                    <a:p>
                      <a:pPr marL="0" lvl="0" indent="0" algn="r" rtl="0">
                        <a:spcBef>
                          <a:spcPts val="0"/>
                        </a:spcBef>
                        <a:spcAft>
                          <a:spcPts val="0"/>
                        </a:spcAft>
                        <a:buNone/>
                      </a:pPr>
                      <a:r>
                        <a:rPr lang="ru" sz="800"/>
                        <a:t>0,0005</a:t>
                      </a:r>
                      <a:endParaRPr sz="800"/>
                    </a:p>
                  </a:txBody>
                  <a:tcPr marL="91425" marR="91425" marT="91425" marB="91425"/>
                </a:tc>
                <a:tc>
                  <a:txBody>
                    <a:bodyPr/>
                    <a:lstStyle/>
                    <a:p>
                      <a:pPr marL="0" lvl="0" indent="0" algn="r" rtl="0">
                        <a:spcBef>
                          <a:spcPts val="0"/>
                        </a:spcBef>
                        <a:spcAft>
                          <a:spcPts val="0"/>
                        </a:spcAft>
                        <a:buNone/>
                      </a:pPr>
                      <a:endParaRPr sz="800"/>
                    </a:p>
                  </a:txBody>
                  <a:tcPr marL="91425" marR="91425" marT="91425" marB="91425"/>
                </a:tc>
              </a:tr>
              <a:tr h="551100">
                <a:tc>
                  <a:txBody>
                    <a:bodyPr/>
                    <a:lstStyle/>
                    <a:p>
                      <a:pPr marL="0" lvl="0" indent="0" algn="l" rtl="0">
                        <a:spcBef>
                          <a:spcPts val="0"/>
                        </a:spcBef>
                        <a:spcAft>
                          <a:spcPts val="0"/>
                        </a:spcAft>
                        <a:buNone/>
                      </a:pPr>
                      <a:r>
                        <a:rPr lang="ru" sz="800"/>
                        <a:t>2025</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Clr>
                          <a:schemeClr val="dk1"/>
                        </a:buClr>
                        <a:buSzPts val="1100"/>
                        <a:buFont typeface="Arial"/>
                        <a:buNone/>
                      </a:pPr>
                      <a:r>
                        <a:rPr lang="ru" sz="800"/>
                        <a:t>Трансмиссионное масло</a:t>
                      </a:r>
                      <a:endParaRPr sz="800"/>
                    </a:p>
                    <a:p>
                      <a:pPr marL="0" lvl="0" indent="0" algn="l" rtl="0">
                        <a:spcBef>
                          <a:spcPts val="0"/>
                        </a:spcBef>
                        <a:spcAft>
                          <a:spcPts val="0"/>
                        </a:spcAft>
                        <a:buNone/>
                      </a:pPr>
                      <a:r>
                        <a:rPr lang="ru" sz="800"/>
                        <a:t>Смазочные материалы для ж/д</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200</a:t>
                      </a:r>
                      <a:endParaRPr sz="800"/>
                    </a:p>
                    <a:p>
                      <a:pPr marL="0" lvl="0" indent="0" algn="r" rtl="0">
                        <a:spcBef>
                          <a:spcPts val="0"/>
                        </a:spcBef>
                        <a:spcAft>
                          <a:spcPts val="0"/>
                        </a:spcAft>
                        <a:buClr>
                          <a:schemeClr val="dk1"/>
                        </a:buClr>
                        <a:buSzPts val="1100"/>
                        <a:buFont typeface="Arial"/>
                        <a:buNone/>
                      </a:pPr>
                      <a:r>
                        <a:rPr lang="ru" sz="800"/>
                        <a:t>10</a:t>
                      </a:r>
                      <a:endParaRPr sz="800"/>
                    </a:p>
                    <a:p>
                      <a:pPr marL="0" lvl="0" indent="0" algn="r" rtl="0">
                        <a:spcBef>
                          <a:spcPts val="0"/>
                        </a:spcBef>
                        <a:spcAft>
                          <a:spcPts val="0"/>
                        </a:spcAft>
                        <a:buNone/>
                      </a:pPr>
                      <a:r>
                        <a:rPr lang="ru" sz="800"/>
                        <a:t>10</a:t>
                      </a:r>
                      <a:endParaRPr sz="800"/>
                    </a:p>
                  </a:txBody>
                  <a:tcPr marL="91425" marR="91425" marT="91425" marB="91425"/>
                </a:tc>
                <a:tc>
                  <a:txBody>
                    <a:bodyPr/>
                    <a:lstStyle/>
                    <a:p>
                      <a:pPr marL="0" lvl="0" indent="0" algn="r" rtl="0">
                        <a:spcBef>
                          <a:spcPts val="0"/>
                        </a:spcBef>
                        <a:spcAft>
                          <a:spcPts val="0"/>
                        </a:spcAft>
                        <a:buNone/>
                      </a:pPr>
                      <a:r>
                        <a:rPr lang="ru" sz="800"/>
                        <a:t>70</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None/>
                      </a:pPr>
                      <a:r>
                        <a:rPr lang="ru" sz="800"/>
                        <a:t>Трансмиссионное масло</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1</a:t>
                      </a:r>
                      <a:endParaRPr sz="800"/>
                    </a:p>
                    <a:p>
                      <a:pPr marL="0" lvl="0" indent="0" algn="r" rtl="0">
                        <a:spcBef>
                          <a:spcPts val="0"/>
                        </a:spcBef>
                        <a:spcAft>
                          <a:spcPts val="0"/>
                        </a:spcAft>
                        <a:buNone/>
                      </a:pPr>
                      <a:r>
                        <a:rPr lang="ru" sz="800"/>
                        <a:t>0,05</a:t>
                      </a:r>
                      <a:endParaRPr sz="800"/>
                    </a:p>
                  </a:txBody>
                  <a:tcPr marL="91425" marR="91425" marT="91425" marB="91425"/>
                </a:tc>
                <a:tc>
                  <a:txBody>
                    <a:bodyPr/>
                    <a:lstStyle/>
                    <a:p>
                      <a:pPr marL="0" lvl="0" indent="0" algn="r" rtl="0">
                        <a:spcBef>
                          <a:spcPts val="0"/>
                        </a:spcBef>
                        <a:spcAft>
                          <a:spcPts val="0"/>
                        </a:spcAft>
                        <a:buNone/>
                      </a:pPr>
                      <a:r>
                        <a:rPr lang="ru" sz="800"/>
                        <a:t>0,3</a:t>
                      </a:r>
                      <a:endParaRPr sz="800"/>
                    </a:p>
                  </a:txBody>
                  <a:tcPr marL="91425" marR="91425" marT="91425" marB="91425"/>
                </a:tc>
              </a:tr>
              <a:tr h="551100">
                <a:tc>
                  <a:txBody>
                    <a:bodyPr/>
                    <a:lstStyle/>
                    <a:p>
                      <a:pPr marL="0" lvl="0" indent="0" algn="l" rtl="0">
                        <a:spcBef>
                          <a:spcPts val="0"/>
                        </a:spcBef>
                        <a:spcAft>
                          <a:spcPts val="0"/>
                        </a:spcAft>
                        <a:buNone/>
                      </a:pPr>
                      <a:r>
                        <a:rPr lang="ru" sz="800"/>
                        <a:t>2026</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Clr>
                          <a:schemeClr val="dk1"/>
                        </a:buClr>
                        <a:buSzPts val="1100"/>
                        <a:buFont typeface="Arial"/>
                        <a:buNone/>
                      </a:pPr>
                      <a:r>
                        <a:rPr lang="ru" sz="800"/>
                        <a:t>Трансмиссионное масло</a:t>
                      </a:r>
                      <a:endParaRPr sz="800"/>
                    </a:p>
                    <a:p>
                      <a:pPr marL="0" lvl="0" indent="0" algn="l" rtl="0">
                        <a:spcBef>
                          <a:spcPts val="0"/>
                        </a:spcBef>
                        <a:spcAft>
                          <a:spcPts val="0"/>
                        </a:spcAft>
                        <a:buClr>
                          <a:schemeClr val="dk1"/>
                        </a:buClr>
                        <a:buSzPts val="1100"/>
                        <a:buFont typeface="Arial"/>
                        <a:buNone/>
                      </a:pPr>
                      <a:r>
                        <a:rPr lang="ru" sz="800"/>
                        <a:t>Смазочные материалы для ж/д</a:t>
                      </a:r>
                      <a:endParaRPr sz="800"/>
                    </a:p>
                    <a:p>
                      <a:pPr marL="0" lvl="0" indent="0" algn="l" rtl="0">
                        <a:spcBef>
                          <a:spcPts val="0"/>
                        </a:spcBef>
                        <a:spcAft>
                          <a:spcPts val="0"/>
                        </a:spcAft>
                        <a:buNone/>
                      </a:pPr>
                      <a:r>
                        <a:rPr lang="ru" sz="800"/>
                        <a:t>Смазочные материалы по отраслям</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400</a:t>
                      </a:r>
                      <a:endParaRPr sz="800"/>
                    </a:p>
                    <a:p>
                      <a:pPr marL="0" lvl="0" indent="0" algn="r" rtl="0">
                        <a:spcBef>
                          <a:spcPts val="0"/>
                        </a:spcBef>
                        <a:spcAft>
                          <a:spcPts val="0"/>
                        </a:spcAft>
                        <a:buClr>
                          <a:schemeClr val="dk1"/>
                        </a:buClr>
                        <a:buSzPts val="1100"/>
                        <a:buFont typeface="Arial"/>
                        <a:buNone/>
                      </a:pPr>
                      <a:r>
                        <a:rPr lang="ru" sz="800"/>
                        <a:t>20</a:t>
                      </a:r>
                      <a:endParaRPr sz="800"/>
                    </a:p>
                    <a:p>
                      <a:pPr marL="0" lvl="0" indent="0" algn="r" rtl="0">
                        <a:spcBef>
                          <a:spcPts val="0"/>
                        </a:spcBef>
                        <a:spcAft>
                          <a:spcPts val="0"/>
                        </a:spcAft>
                        <a:buClr>
                          <a:schemeClr val="dk1"/>
                        </a:buClr>
                        <a:buSzPts val="1100"/>
                        <a:buFont typeface="Arial"/>
                        <a:buNone/>
                      </a:pPr>
                      <a:r>
                        <a:rPr lang="ru" sz="800"/>
                        <a:t>100</a:t>
                      </a:r>
                      <a:endParaRPr sz="800"/>
                    </a:p>
                    <a:p>
                      <a:pPr marL="0" lvl="0" indent="0" algn="r" rtl="0">
                        <a:spcBef>
                          <a:spcPts val="0"/>
                        </a:spcBef>
                        <a:spcAft>
                          <a:spcPts val="0"/>
                        </a:spcAft>
                        <a:buNone/>
                      </a:pPr>
                      <a:r>
                        <a:rPr lang="ru" sz="800"/>
                        <a:t>10</a:t>
                      </a:r>
                      <a:endParaRPr sz="800"/>
                    </a:p>
                  </a:txBody>
                  <a:tcPr marL="91425" marR="91425" marT="91425" marB="91425"/>
                </a:tc>
                <a:tc>
                  <a:txBody>
                    <a:bodyPr/>
                    <a:lstStyle/>
                    <a:p>
                      <a:pPr marL="0" lvl="0" indent="0" algn="r" rtl="0">
                        <a:spcBef>
                          <a:spcPts val="0"/>
                        </a:spcBef>
                        <a:spcAft>
                          <a:spcPts val="0"/>
                        </a:spcAft>
                        <a:buNone/>
                      </a:pPr>
                      <a:r>
                        <a:rPr lang="ru" sz="800"/>
                        <a:t>300</a:t>
                      </a:r>
                      <a:endParaRPr sz="80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Clr>
                          <a:schemeClr val="dk1"/>
                        </a:buClr>
                        <a:buSzPts val="1100"/>
                        <a:buFont typeface="Arial"/>
                        <a:buNone/>
                      </a:pPr>
                      <a:r>
                        <a:rPr lang="ru" sz="800"/>
                        <a:t>Трансмиссионное масло</a:t>
                      </a:r>
                      <a:endParaRPr sz="800"/>
                    </a:p>
                    <a:p>
                      <a:pPr marL="0" lvl="0" indent="0" algn="l" rtl="0">
                        <a:spcBef>
                          <a:spcPts val="0"/>
                        </a:spcBef>
                        <a:spcAft>
                          <a:spcPts val="0"/>
                        </a:spcAft>
                        <a:buNone/>
                      </a:pPr>
                      <a:r>
                        <a:rPr lang="ru" sz="800"/>
                        <a:t>Смазочные материалы для ж/д</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10</a:t>
                      </a:r>
                      <a:endParaRPr sz="800"/>
                    </a:p>
                    <a:p>
                      <a:pPr marL="0" lvl="0" indent="0" algn="r" rtl="0">
                        <a:spcBef>
                          <a:spcPts val="0"/>
                        </a:spcBef>
                        <a:spcAft>
                          <a:spcPts val="0"/>
                        </a:spcAft>
                        <a:buClr>
                          <a:schemeClr val="dk1"/>
                        </a:buClr>
                        <a:buSzPts val="1100"/>
                        <a:buFont typeface="Arial"/>
                        <a:buNone/>
                      </a:pPr>
                      <a:r>
                        <a:rPr lang="ru" sz="800"/>
                        <a:t>0,5</a:t>
                      </a:r>
                      <a:endParaRPr sz="800"/>
                    </a:p>
                    <a:p>
                      <a:pPr marL="0" lvl="0" indent="0" algn="r" rtl="0">
                        <a:spcBef>
                          <a:spcPts val="0"/>
                        </a:spcBef>
                        <a:spcAft>
                          <a:spcPts val="0"/>
                        </a:spcAft>
                        <a:buNone/>
                      </a:pPr>
                      <a:r>
                        <a:rPr lang="ru" sz="800"/>
                        <a:t>0.1</a:t>
                      </a:r>
                      <a:endParaRPr sz="800"/>
                    </a:p>
                  </a:txBody>
                  <a:tcPr marL="91425" marR="91425" marT="91425" marB="91425"/>
                </a:tc>
                <a:tc>
                  <a:txBody>
                    <a:bodyPr/>
                    <a:lstStyle/>
                    <a:p>
                      <a:pPr marL="0" lvl="0" indent="0" algn="r" rtl="0">
                        <a:spcBef>
                          <a:spcPts val="0"/>
                        </a:spcBef>
                        <a:spcAft>
                          <a:spcPts val="0"/>
                        </a:spcAft>
                        <a:buNone/>
                      </a:pPr>
                      <a:r>
                        <a:rPr lang="ru" sz="800"/>
                        <a:t>3</a:t>
                      </a:r>
                      <a:endParaRPr sz="800"/>
                    </a:p>
                  </a:txBody>
                  <a:tcPr marL="91425" marR="91425" marT="91425" marB="91425"/>
                </a:tc>
              </a:tr>
              <a:tr h="551100">
                <a:tc>
                  <a:txBody>
                    <a:bodyPr/>
                    <a:lstStyle/>
                    <a:p>
                      <a:pPr marL="0" lvl="0" indent="0" algn="l" rtl="0">
                        <a:spcBef>
                          <a:spcPts val="0"/>
                        </a:spcBef>
                        <a:spcAft>
                          <a:spcPts val="0"/>
                        </a:spcAft>
                        <a:buNone/>
                      </a:pPr>
                      <a:r>
                        <a:rPr lang="ru" sz="800" dirty="0"/>
                        <a:t>2027</a:t>
                      </a:r>
                      <a:endParaRPr sz="800"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dirty="0"/>
                        <a:t>Моторное масло</a:t>
                      </a:r>
                      <a:endParaRPr sz="800" dirty="0"/>
                    </a:p>
                    <a:p>
                      <a:pPr marL="0" lvl="0" indent="0" algn="l" rtl="0">
                        <a:spcBef>
                          <a:spcPts val="0"/>
                        </a:spcBef>
                        <a:spcAft>
                          <a:spcPts val="0"/>
                        </a:spcAft>
                        <a:buClr>
                          <a:schemeClr val="dk1"/>
                        </a:buClr>
                        <a:buSzPts val="1100"/>
                        <a:buFont typeface="Arial"/>
                        <a:buNone/>
                      </a:pPr>
                      <a:r>
                        <a:rPr lang="ru" sz="800" dirty="0"/>
                        <a:t>Трансмиссионное масло</a:t>
                      </a:r>
                      <a:endParaRPr sz="800" dirty="0"/>
                    </a:p>
                    <a:p>
                      <a:pPr marL="0" lvl="0" indent="0" algn="l" rtl="0">
                        <a:spcBef>
                          <a:spcPts val="0"/>
                        </a:spcBef>
                        <a:spcAft>
                          <a:spcPts val="0"/>
                        </a:spcAft>
                        <a:buClr>
                          <a:schemeClr val="dk1"/>
                        </a:buClr>
                        <a:buSzPts val="1100"/>
                        <a:buFont typeface="Arial"/>
                        <a:buNone/>
                      </a:pPr>
                      <a:r>
                        <a:rPr lang="ru" sz="800" dirty="0"/>
                        <a:t>Смазочные материалы для ж/д</a:t>
                      </a:r>
                      <a:endParaRPr sz="800" dirty="0"/>
                    </a:p>
                    <a:p>
                      <a:pPr marL="0" lvl="0" indent="0" algn="l" rtl="0">
                        <a:spcBef>
                          <a:spcPts val="0"/>
                        </a:spcBef>
                        <a:spcAft>
                          <a:spcPts val="0"/>
                        </a:spcAft>
                        <a:buNone/>
                      </a:pPr>
                      <a:r>
                        <a:rPr lang="ru" sz="800" dirty="0"/>
                        <a:t>Смазочные материалы по отраслям</a:t>
                      </a:r>
                      <a:endParaRPr sz="800" dirty="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dirty="0"/>
                        <a:t>600</a:t>
                      </a:r>
                      <a:endParaRPr sz="800" dirty="0"/>
                    </a:p>
                    <a:p>
                      <a:pPr marL="0" lvl="0" indent="0" algn="r" rtl="0">
                        <a:spcBef>
                          <a:spcPts val="0"/>
                        </a:spcBef>
                        <a:spcAft>
                          <a:spcPts val="0"/>
                        </a:spcAft>
                        <a:buClr>
                          <a:schemeClr val="dk1"/>
                        </a:buClr>
                        <a:buSzPts val="1100"/>
                        <a:buFont typeface="Arial"/>
                        <a:buNone/>
                      </a:pPr>
                      <a:r>
                        <a:rPr lang="ru" sz="800" dirty="0"/>
                        <a:t>30</a:t>
                      </a:r>
                      <a:endParaRPr sz="800" dirty="0"/>
                    </a:p>
                    <a:p>
                      <a:pPr marL="0" lvl="0" indent="0" algn="r" rtl="0">
                        <a:spcBef>
                          <a:spcPts val="0"/>
                        </a:spcBef>
                        <a:spcAft>
                          <a:spcPts val="0"/>
                        </a:spcAft>
                        <a:buClr>
                          <a:schemeClr val="dk1"/>
                        </a:buClr>
                        <a:buSzPts val="1100"/>
                        <a:buFont typeface="Arial"/>
                        <a:buNone/>
                      </a:pPr>
                      <a:r>
                        <a:rPr lang="ru" sz="800" dirty="0"/>
                        <a:t>300</a:t>
                      </a:r>
                      <a:endParaRPr sz="800" dirty="0"/>
                    </a:p>
                    <a:p>
                      <a:pPr marL="0" lvl="0" indent="0" algn="r" rtl="0">
                        <a:spcBef>
                          <a:spcPts val="0"/>
                        </a:spcBef>
                        <a:spcAft>
                          <a:spcPts val="0"/>
                        </a:spcAft>
                        <a:buNone/>
                      </a:pPr>
                      <a:r>
                        <a:rPr lang="ru" sz="800" dirty="0"/>
                        <a:t>200</a:t>
                      </a:r>
                      <a:endParaRPr sz="800" dirty="0"/>
                    </a:p>
                  </a:txBody>
                  <a:tcPr marL="91425" marR="91425" marT="91425" marB="91425"/>
                </a:tc>
                <a:tc>
                  <a:txBody>
                    <a:bodyPr/>
                    <a:lstStyle/>
                    <a:p>
                      <a:pPr marL="0" lvl="0" indent="0" algn="r" rtl="0">
                        <a:spcBef>
                          <a:spcPts val="0"/>
                        </a:spcBef>
                        <a:spcAft>
                          <a:spcPts val="0"/>
                        </a:spcAft>
                        <a:buNone/>
                      </a:pPr>
                      <a:r>
                        <a:rPr lang="ru" sz="800" dirty="0"/>
                        <a:t>600</a:t>
                      </a:r>
                      <a:endParaRPr sz="800" dirty="0"/>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ru" sz="800"/>
                        <a:t>Моторное масло</a:t>
                      </a:r>
                      <a:endParaRPr sz="800"/>
                    </a:p>
                    <a:p>
                      <a:pPr marL="0" lvl="0" indent="0" algn="l" rtl="0">
                        <a:spcBef>
                          <a:spcPts val="0"/>
                        </a:spcBef>
                        <a:spcAft>
                          <a:spcPts val="0"/>
                        </a:spcAft>
                        <a:buNone/>
                      </a:pPr>
                      <a:r>
                        <a:rPr lang="ru" sz="800"/>
                        <a:t>Трансмиссионное масло </a:t>
                      </a:r>
                      <a:endParaRPr sz="800"/>
                    </a:p>
                    <a:p>
                      <a:pPr marL="0" lvl="0" indent="0" algn="l" rtl="0">
                        <a:spcBef>
                          <a:spcPts val="0"/>
                        </a:spcBef>
                        <a:spcAft>
                          <a:spcPts val="0"/>
                        </a:spcAft>
                        <a:buClr>
                          <a:schemeClr val="dk1"/>
                        </a:buClr>
                        <a:buSzPts val="1100"/>
                        <a:buFont typeface="Arial"/>
                        <a:buNone/>
                      </a:pPr>
                      <a:r>
                        <a:rPr lang="ru" sz="800"/>
                        <a:t>Смазочные материалы для ж/д</a:t>
                      </a:r>
                      <a:endParaRPr sz="800"/>
                    </a:p>
                    <a:p>
                      <a:pPr marL="0" lvl="0" indent="0" algn="l" rtl="0">
                        <a:spcBef>
                          <a:spcPts val="0"/>
                        </a:spcBef>
                        <a:spcAft>
                          <a:spcPts val="0"/>
                        </a:spcAft>
                        <a:buNone/>
                      </a:pPr>
                      <a:r>
                        <a:rPr lang="ru" sz="800"/>
                        <a:t>Смазочные материалы по отраслям</a:t>
                      </a:r>
                      <a:endParaRPr sz="800"/>
                    </a:p>
                  </a:txBody>
                  <a:tcPr marL="91425" marR="91425" marT="91425" marB="91425"/>
                </a:tc>
                <a:tc>
                  <a:txBody>
                    <a:bodyPr/>
                    <a:lstStyle/>
                    <a:p>
                      <a:pPr marL="0" lvl="0" indent="0" algn="r" rtl="0">
                        <a:spcBef>
                          <a:spcPts val="0"/>
                        </a:spcBef>
                        <a:spcAft>
                          <a:spcPts val="0"/>
                        </a:spcAft>
                        <a:buClr>
                          <a:schemeClr val="dk1"/>
                        </a:buClr>
                        <a:buSzPts val="1100"/>
                        <a:buFont typeface="Arial"/>
                        <a:buNone/>
                      </a:pPr>
                      <a:r>
                        <a:rPr lang="ru" sz="800"/>
                        <a:t>50</a:t>
                      </a:r>
                      <a:endParaRPr sz="800"/>
                    </a:p>
                    <a:p>
                      <a:pPr marL="0" lvl="0" indent="0" algn="r" rtl="0">
                        <a:spcBef>
                          <a:spcPts val="0"/>
                        </a:spcBef>
                        <a:spcAft>
                          <a:spcPts val="0"/>
                        </a:spcAft>
                        <a:buClr>
                          <a:schemeClr val="dk1"/>
                        </a:buClr>
                        <a:buSzPts val="1100"/>
                        <a:buFont typeface="Arial"/>
                        <a:buNone/>
                      </a:pPr>
                      <a:r>
                        <a:rPr lang="ru" sz="800"/>
                        <a:t>3</a:t>
                      </a:r>
                      <a:endParaRPr sz="800"/>
                    </a:p>
                    <a:p>
                      <a:pPr marL="0" lvl="0" indent="0" algn="r" rtl="0">
                        <a:spcBef>
                          <a:spcPts val="0"/>
                        </a:spcBef>
                        <a:spcAft>
                          <a:spcPts val="0"/>
                        </a:spcAft>
                        <a:buClr>
                          <a:schemeClr val="dk1"/>
                        </a:buClr>
                        <a:buSzPts val="1100"/>
                        <a:buFont typeface="Arial"/>
                        <a:buNone/>
                      </a:pPr>
                      <a:r>
                        <a:rPr lang="ru" sz="800"/>
                        <a:t>0,1</a:t>
                      </a:r>
                      <a:endParaRPr sz="800"/>
                    </a:p>
                    <a:p>
                      <a:pPr marL="0" lvl="0" indent="0" algn="r" rtl="0">
                        <a:spcBef>
                          <a:spcPts val="0"/>
                        </a:spcBef>
                        <a:spcAft>
                          <a:spcPts val="0"/>
                        </a:spcAft>
                        <a:buNone/>
                      </a:pPr>
                      <a:r>
                        <a:rPr lang="ru" sz="800"/>
                        <a:t>0,1</a:t>
                      </a:r>
                      <a:endParaRPr sz="800"/>
                    </a:p>
                  </a:txBody>
                  <a:tcPr marL="91425" marR="91425" marT="91425" marB="91425"/>
                </a:tc>
                <a:tc>
                  <a:txBody>
                    <a:bodyPr/>
                    <a:lstStyle/>
                    <a:p>
                      <a:pPr marL="0" lvl="0" indent="0" algn="r" rtl="0">
                        <a:spcBef>
                          <a:spcPts val="0"/>
                        </a:spcBef>
                        <a:spcAft>
                          <a:spcPts val="0"/>
                        </a:spcAft>
                        <a:buNone/>
                      </a:pPr>
                      <a:r>
                        <a:rPr lang="ru" sz="800" dirty="0"/>
                        <a:t>20</a:t>
                      </a:r>
                      <a:endParaRPr sz="800" dirty="0"/>
                    </a:p>
                  </a:txBody>
                  <a:tcPr marL="91425" marR="91425" marT="91425" marB="91425"/>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5"/>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2020" b="1">
                <a:latin typeface="Helvetica Neue"/>
                <a:ea typeface="Helvetica Neue"/>
                <a:cs typeface="Helvetica Neue"/>
                <a:sym typeface="Helvetica Neue"/>
              </a:rPr>
              <a:t>Команда</a:t>
            </a:r>
            <a:endParaRPr sz="2020" b="1">
              <a:latin typeface="Helvetica Neue"/>
              <a:ea typeface="Helvetica Neue"/>
              <a:cs typeface="Helvetica Neue"/>
              <a:sym typeface="Helvetica Neue"/>
            </a:endParaRPr>
          </a:p>
        </p:txBody>
      </p:sp>
      <p:sp>
        <p:nvSpPr>
          <p:cNvPr id="211" name="Google Shape;211;p35"/>
          <p:cNvSpPr txBox="1">
            <a:spLocks noGrp="1"/>
          </p:cNvSpPr>
          <p:nvPr>
            <p:ph type="body" idx="1"/>
          </p:nvPr>
        </p:nvSpPr>
        <p:spPr>
          <a:xfrm>
            <a:off x="311700" y="886325"/>
            <a:ext cx="3764100" cy="3999300"/>
          </a:xfrm>
          <a:prstGeom prst="rect">
            <a:avLst/>
          </a:prstGeom>
        </p:spPr>
        <p:txBody>
          <a:bodyPr spcFirstLastPara="1" wrap="square" lIns="91425" tIns="91425" rIns="91425" bIns="91425" anchor="t" anchorCtr="0">
            <a:normAutofit lnSpcReduction="10000"/>
          </a:bodyPr>
          <a:lstStyle/>
          <a:p>
            <a:pPr marL="0" lvl="0" indent="0" algn="l" rtl="0">
              <a:lnSpc>
                <a:spcPct val="115000"/>
              </a:lnSpc>
              <a:spcBef>
                <a:spcPts val="0"/>
              </a:spcBef>
              <a:spcAft>
                <a:spcPts val="0"/>
              </a:spcAft>
              <a:buSzPts val="852"/>
              <a:buNone/>
            </a:pPr>
            <a:r>
              <a:rPr lang="ru" sz="830" b="1" dirty="0">
                <a:solidFill>
                  <a:schemeClr val="tx1"/>
                </a:solidFill>
                <a:latin typeface="Helvetica Neue"/>
                <a:ea typeface="Helvetica Neue"/>
                <a:cs typeface="Helvetica Neue"/>
                <a:sym typeface="Helvetica Neue"/>
              </a:rPr>
              <a:t>Рубцов Валерий Иванович. Научный сотрудник. Заведующий лабораторией.</a:t>
            </a:r>
            <a:endParaRPr sz="830" b="1"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0"/>
              </a:spcAft>
              <a:buSzPts val="852"/>
              <a:buNone/>
            </a:pPr>
            <a:r>
              <a:rPr lang="ru" sz="830" i="1" dirty="0">
                <a:solidFill>
                  <a:schemeClr val="tx1"/>
                </a:solidFill>
                <a:latin typeface="Helvetica Neue"/>
                <a:ea typeface="Helvetica Neue"/>
                <a:cs typeface="Helvetica Neue"/>
                <a:sym typeface="Helvetica Neue"/>
              </a:rPr>
              <a:t>Высшее образование:</a:t>
            </a:r>
            <a:r>
              <a:rPr lang="ru" sz="830" dirty="0">
                <a:solidFill>
                  <a:schemeClr val="tx1"/>
                </a:solidFill>
                <a:latin typeface="Helvetica Neue"/>
                <a:ea typeface="Helvetica Neue"/>
                <a:cs typeface="Helvetica Neue"/>
                <a:sym typeface="Helvetica Neue"/>
              </a:rPr>
              <a:t> Уральский политехнический институт (УПИ). Радиотехнический факультет. Автоматика и телемеханика.</a:t>
            </a:r>
            <a:br>
              <a:rPr lang="ru" sz="830" dirty="0">
                <a:solidFill>
                  <a:schemeClr val="tx1"/>
                </a:solidFill>
                <a:latin typeface="Helvetica Neue"/>
                <a:ea typeface="Helvetica Neue"/>
                <a:cs typeface="Helvetica Neue"/>
                <a:sym typeface="Helvetica Neue"/>
              </a:rPr>
            </a:br>
            <a:r>
              <a:rPr lang="ru" sz="830" i="1" dirty="0">
                <a:solidFill>
                  <a:schemeClr val="tx1"/>
                </a:solidFill>
                <a:latin typeface="Helvetica Neue"/>
                <a:ea typeface="Helvetica Neue"/>
                <a:cs typeface="Helvetica Neue"/>
                <a:sym typeface="Helvetica Neue"/>
              </a:rPr>
              <a:t>Роль в проекте, функционал:</a:t>
            </a:r>
            <a:r>
              <a:rPr lang="ru" sz="830" dirty="0">
                <a:solidFill>
                  <a:schemeClr val="tx1"/>
                </a:solidFill>
                <a:latin typeface="Helvetica Neue"/>
                <a:ea typeface="Helvetica Neue"/>
                <a:cs typeface="Helvetica Neue"/>
                <a:sym typeface="Helvetica Neue"/>
              </a:rPr>
              <a:t> создание трибологической лаборатории. Аналитический мониторинг инновационных предложений. Патентное делопроизводство. Исследование получаемых  материалов с помощью современных физико-химических методов. Планирование и организация экспериментов. Техническая документация.</a:t>
            </a:r>
            <a:br>
              <a:rPr lang="ru" sz="830" dirty="0">
                <a:solidFill>
                  <a:schemeClr val="tx1"/>
                </a:solidFill>
                <a:latin typeface="Helvetica Neue"/>
                <a:ea typeface="Helvetica Neue"/>
                <a:cs typeface="Helvetica Neue"/>
                <a:sym typeface="Helvetica Neue"/>
              </a:rPr>
            </a:br>
            <a:r>
              <a:rPr lang="ru" sz="830" i="1" dirty="0">
                <a:solidFill>
                  <a:schemeClr val="tx1"/>
                </a:solidFill>
                <a:latin typeface="Helvetica Neue"/>
                <a:ea typeface="Helvetica Neue"/>
                <a:cs typeface="Helvetica Neue"/>
                <a:sym typeface="Helvetica Neue"/>
              </a:rPr>
              <a:t>Ключевой опыт:</a:t>
            </a:r>
            <a:r>
              <a:rPr lang="ru" sz="830" dirty="0">
                <a:solidFill>
                  <a:schemeClr val="tx1"/>
                </a:solidFill>
                <a:latin typeface="Helvetica Neue"/>
                <a:ea typeface="Helvetica Neue"/>
                <a:cs typeface="Helvetica Neue"/>
                <a:sym typeface="Helvetica Neue"/>
              </a:rPr>
              <a:t> Электромагнитные, акустические, оптические, теплотехнические, спектральные, информационные методы и средства получения объективной информации для выполнения проекта, физика твердого тела, физическая химия, физика металлов, спектральный анализ, автоматизация исследований.</a:t>
            </a:r>
            <a:endParaRPr sz="830"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0"/>
              </a:spcAft>
              <a:buSzPts val="852"/>
              <a:buNone/>
            </a:pPr>
            <a:r>
              <a:rPr lang="ru" sz="830" b="1" dirty="0" smtClean="0">
                <a:solidFill>
                  <a:schemeClr val="tx1"/>
                </a:solidFill>
                <a:latin typeface="Helvetica Neue"/>
                <a:ea typeface="Helvetica Neue"/>
                <a:cs typeface="Helvetica Neue"/>
                <a:sym typeface="Helvetica Neue"/>
              </a:rPr>
              <a:t>Редькин Константин Львович. </a:t>
            </a:r>
            <a:r>
              <a:rPr lang="ru" sz="830" b="1" dirty="0">
                <a:solidFill>
                  <a:schemeClr val="tx1"/>
                </a:solidFill>
                <a:latin typeface="Helvetica Neue"/>
                <a:ea typeface="Helvetica Neue"/>
                <a:cs typeface="Helvetica Neue"/>
                <a:sym typeface="Helvetica Neue"/>
              </a:rPr>
              <a:t>Главный инженер.</a:t>
            </a:r>
            <a:endParaRPr sz="830" b="1"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1200"/>
              </a:spcAft>
              <a:buSzPts val="852"/>
              <a:buNone/>
            </a:pPr>
            <a:r>
              <a:rPr lang="ru" sz="830" i="1" dirty="0">
                <a:solidFill>
                  <a:schemeClr val="tx1"/>
                </a:solidFill>
                <a:latin typeface="Helvetica Neue"/>
                <a:ea typeface="Helvetica Neue"/>
                <a:cs typeface="Helvetica Neue"/>
                <a:sym typeface="Helvetica Neue"/>
              </a:rPr>
              <a:t>Высшее образование:</a:t>
            </a:r>
            <a:r>
              <a:rPr lang="ru" sz="830" dirty="0">
                <a:solidFill>
                  <a:schemeClr val="tx1"/>
                </a:solidFill>
                <a:latin typeface="Helvetica Neue"/>
                <a:ea typeface="Helvetica Neue"/>
                <a:cs typeface="Helvetica Neue"/>
                <a:sym typeface="Helvetica Neue"/>
              </a:rPr>
              <a:t> Ижевский государственный технический университет имени М.Т. Калашникова. Инженер двигателей внутреннего сгорания</a:t>
            </a:r>
            <a:br>
              <a:rPr lang="ru" sz="830" dirty="0">
                <a:solidFill>
                  <a:schemeClr val="tx1"/>
                </a:solidFill>
                <a:latin typeface="Helvetica Neue"/>
                <a:ea typeface="Helvetica Neue"/>
                <a:cs typeface="Helvetica Neue"/>
                <a:sym typeface="Helvetica Neue"/>
              </a:rPr>
            </a:br>
            <a:r>
              <a:rPr lang="ru" sz="830" i="1" dirty="0">
                <a:solidFill>
                  <a:schemeClr val="tx1"/>
                </a:solidFill>
                <a:latin typeface="Helvetica Neue"/>
                <a:ea typeface="Helvetica Neue"/>
                <a:cs typeface="Helvetica Neue"/>
                <a:sym typeface="Helvetica Neue"/>
              </a:rPr>
              <a:t>Роль в проекте, функционал:</a:t>
            </a:r>
            <a:r>
              <a:rPr lang="ru" sz="830" dirty="0">
                <a:solidFill>
                  <a:schemeClr val="tx1"/>
                </a:solidFill>
                <a:latin typeface="Helvetica Neue"/>
                <a:ea typeface="Helvetica Neue"/>
                <a:cs typeface="Helvetica Neue"/>
                <a:sym typeface="Helvetica Neue"/>
              </a:rPr>
              <a:t> организация производства продуктовой линейки, лабораторные исследования, получение новых материалов. Обеспечение производственной деятельности.</a:t>
            </a:r>
            <a:br>
              <a:rPr lang="ru" sz="830" dirty="0">
                <a:solidFill>
                  <a:schemeClr val="tx1"/>
                </a:solidFill>
                <a:latin typeface="Helvetica Neue"/>
                <a:ea typeface="Helvetica Neue"/>
                <a:cs typeface="Helvetica Neue"/>
                <a:sym typeface="Helvetica Neue"/>
              </a:rPr>
            </a:br>
            <a:r>
              <a:rPr lang="ru" sz="830" i="1" dirty="0">
                <a:solidFill>
                  <a:schemeClr val="tx1"/>
                </a:solidFill>
                <a:latin typeface="Helvetica Neue"/>
                <a:ea typeface="Helvetica Neue"/>
                <a:cs typeface="Helvetica Neue"/>
                <a:sym typeface="Helvetica Neue"/>
              </a:rPr>
              <a:t>Ключевой опыт:</a:t>
            </a:r>
            <a:r>
              <a:rPr lang="ru" sz="830" dirty="0">
                <a:solidFill>
                  <a:schemeClr val="tx1"/>
                </a:solidFill>
                <a:latin typeface="Helvetica Neue"/>
                <a:ea typeface="Helvetica Neue"/>
                <a:cs typeface="Helvetica Neue"/>
                <a:sym typeface="Helvetica Neue"/>
              </a:rPr>
              <a:t> инженер-конструктор-практик: двигатели внутреннего сгорания, триботехника, трибохимия, технология.</a:t>
            </a:r>
            <a:endParaRPr sz="830" dirty="0">
              <a:solidFill>
                <a:schemeClr val="tx1"/>
              </a:solidFill>
              <a:latin typeface="Helvetica Neue"/>
              <a:ea typeface="Helvetica Neue"/>
              <a:cs typeface="Helvetica Neue"/>
              <a:sym typeface="Helvetica Neue"/>
            </a:endParaRPr>
          </a:p>
        </p:txBody>
      </p:sp>
      <p:sp>
        <p:nvSpPr>
          <p:cNvPr id="212" name="Google Shape;212;p35"/>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26</a:t>
            </a:r>
            <a:endParaRPr sz="1200"/>
          </a:p>
        </p:txBody>
      </p:sp>
      <p:sp>
        <p:nvSpPr>
          <p:cNvPr id="213" name="Google Shape;213;p35"/>
          <p:cNvSpPr txBox="1">
            <a:spLocks noGrp="1"/>
          </p:cNvSpPr>
          <p:nvPr>
            <p:ph type="body" idx="1"/>
          </p:nvPr>
        </p:nvSpPr>
        <p:spPr>
          <a:xfrm>
            <a:off x="4110625" y="886325"/>
            <a:ext cx="4655100" cy="39993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770"/>
              <a:buNone/>
            </a:pPr>
            <a:r>
              <a:rPr lang="ru" sz="839" b="1" dirty="0">
                <a:solidFill>
                  <a:schemeClr val="tx1"/>
                </a:solidFill>
                <a:latin typeface="Helvetica Neue"/>
                <a:ea typeface="Helvetica Neue"/>
                <a:cs typeface="Helvetica Neue"/>
                <a:sym typeface="Helvetica Neue"/>
              </a:rPr>
              <a:t>Савин Сергей Федорович. Главный технолог.</a:t>
            </a:r>
            <a:endParaRPr sz="839" b="1"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0"/>
              </a:spcAft>
              <a:buSzPts val="770"/>
              <a:buNone/>
            </a:pPr>
            <a:r>
              <a:rPr lang="ru" sz="839" i="1" dirty="0">
                <a:solidFill>
                  <a:schemeClr val="tx1"/>
                </a:solidFill>
                <a:latin typeface="Helvetica Neue"/>
                <a:ea typeface="Helvetica Neue"/>
                <a:cs typeface="Helvetica Neue"/>
                <a:sym typeface="Helvetica Neue"/>
              </a:rPr>
              <a:t>Высшее образование:</a:t>
            </a:r>
            <a:r>
              <a:rPr lang="ru" sz="839" dirty="0">
                <a:solidFill>
                  <a:schemeClr val="tx1"/>
                </a:solidFill>
                <a:latin typeface="Helvetica Neue"/>
                <a:ea typeface="Helvetica Neue"/>
                <a:cs typeface="Helvetica Neue"/>
                <a:sym typeface="Helvetica Neue"/>
              </a:rPr>
              <a:t> Уральский электромеханический институт инженеров железнодорожного транспорта. Строительство железных дорог, путь и путевое хозяйство</a:t>
            </a:r>
            <a:br>
              <a:rPr lang="ru" sz="839" dirty="0">
                <a:solidFill>
                  <a:schemeClr val="tx1"/>
                </a:solidFill>
                <a:latin typeface="Helvetica Neue"/>
                <a:ea typeface="Helvetica Neue"/>
                <a:cs typeface="Helvetica Neue"/>
                <a:sym typeface="Helvetica Neue"/>
              </a:rPr>
            </a:br>
            <a:r>
              <a:rPr lang="ru" sz="839" i="1" dirty="0">
                <a:solidFill>
                  <a:schemeClr val="tx1"/>
                </a:solidFill>
                <a:latin typeface="Helvetica Neue"/>
                <a:ea typeface="Helvetica Neue"/>
                <a:cs typeface="Helvetica Neue"/>
                <a:sym typeface="Helvetica Neue"/>
              </a:rPr>
              <a:t>Роль в проекте, функционал:</a:t>
            </a:r>
            <a:r>
              <a:rPr lang="ru" sz="839" dirty="0">
                <a:solidFill>
                  <a:schemeClr val="tx1"/>
                </a:solidFill>
                <a:latin typeface="Helvetica Neue"/>
                <a:ea typeface="Helvetica Neue"/>
                <a:cs typeface="Helvetica Neue"/>
                <a:sym typeface="Helvetica Neue"/>
              </a:rPr>
              <a:t> оптимизация действующей технологии с точки зрения производства, разработка новых материалов, технологий. Внедрение и выстраивание производственных процессов на предприятии, контроль за качеством продукции, подбор сырья, технологии и оборудования при запуске новых продуктов, оформление технической документации.</a:t>
            </a:r>
            <a:br>
              <a:rPr lang="ru" sz="839" dirty="0">
                <a:solidFill>
                  <a:schemeClr val="tx1"/>
                </a:solidFill>
                <a:latin typeface="Helvetica Neue"/>
                <a:ea typeface="Helvetica Neue"/>
                <a:cs typeface="Helvetica Neue"/>
                <a:sym typeface="Helvetica Neue"/>
              </a:rPr>
            </a:br>
            <a:r>
              <a:rPr lang="ru" sz="839" i="1" dirty="0">
                <a:solidFill>
                  <a:schemeClr val="tx1"/>
                </a:solidFill>
                <a:latin typeface="Helvetica Neue"/>
                <a:ea typeface="Helvetica Neue"/>
                <a:cs typeface="Helvetica Neue"/>
                <a:sym typeface="Helvetica Neue"/>
              </a:rPr>
              <a:t>Ключевой опыт:</a:t>
            </a:r>
            <a:r>
              <a:rPr lang="ru" sz="839" dirty="0">
                <a:solidFill>
                  <a:schemeClr val="tx1"/>
                </a:solidFill>
                <a:latin typeface="Helvetica Neue"/>
                <a:ea typeface="Helvetica Neue"/>
                <a:cs typeface="Helvetica Neue"/>
                <a:sym typeface="Helvetica Neue"/>
              </a:rPr>
              <a:t> большой опыт в части организации производственных, исследовательских, новаторских технологий, приемов работ их внедрения, получения эффекта и экономии на ЖД (железнодорожном) хозяйстве и на производственных предприятиях.</a:t>
            </a:r>
            <a:endParaRPr sz="839"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0"/>
              </a:spcAft>
              <a:buSzPts val="770"/>
              <a:buNone/>
            </a:pPr>
            <a:r>
              <a:rPr lang="ru" sz="839" b="1" dirty="0">
                <a:solidFill>
                  <a:schemeClr val="tx1"/>
                </a:solidFill>
                <a:latin typeface="Helvetica Neue"/>
                <a:ea typeface="Helvetica Neue"/>
                <a:cs typeface="Helvetica Neue"/>
                <a:sym typeface="Helvetica Neue"/>
              </a:rPr>
              <a:t>Татаринцев Вадим Владимирович. Исполнительный директор.</a:t>
            </a:r>
            <a:endParaRPr sz="839" b="1" dirty="0">
              <a:solidFill>
                <a:schemeClr val="tx1"/>
              </a:solidFill>
              <a:latin typeface="Helvetica Neue"/>
              <a:ea typeface="Helvetica Neue"/>
              <a:cs typeface="Helvetica Neue"/>
              <a:sym typeface="Helvetica Neue"/>
            </a:endParaRPr>
          </a:p>
          <a:p>
            <a:pPr marL="0" lvl="0" indent="0" algn="l" rtl="0">
              <a:lnSpc>
                <a:spcPct val="115000"/>
              </a:lnSpc>
              <a:spcBef>
                <a:spcPts val="1200"/>
              </a:spcBef>
              <a:spcAft>
                <a:spcPts val="1200"/>
              </a:spcAft>
              <a:buSzPts val="770"/>
              <a:buNone/>
            </a:pPr>
            <a:r>
              <a:rPr lang="ru" sz="839" i="1" dirty="0">
                <a:solidFill>
                  <a:schemeClr val="tx1"/>
                </a:solidFill>
                <a:latin typeface="Helvetica Neue"/>
                <a:ea typeface="Helvetica Neue"/>
                <a:cs typeface="Helvetica Neue"/>
                <a:sym typeface="Helvetica Neue"/>
              </a:rPr>
              <a:t>Высшее образование:</a:t>
            </a:r>
            <a:r>
              <a:rPr lang="ru" sz="839" dirty="0">
                <a:solidFill>
                  <a:schemeClr val="tx1"/>
                </a:solidFill>
                <a:latin typeface="Helvetica Neue"/>
                <a:ea typeface="Helvetica Neue"/>
                <a:cs typeface="Helvetica Neue"/>
                <a:sym typeface="Helvetica Neue"/>
              </a:rPr>
              <a:t> РАНХиГС, ВШПП, МУМК, УдГУ. Государственное и муниципальное управление, юриспруденция, педагогика.</a:t>
            </a:r>
            <a:br>
              <a:rPr lang="ru" sz="839" dirty="0">
                <a:solidFill>
                  <a:schemeClr val="tx1"/>
                </a:solidFill>
                <a:latin typeface="Helvetica Neue"/>
                <a:ea typeface="Helvetica Neue"/>
                <a:cs typeface="Helvetica Neue"/>
                <a:sym typeface="Helvetica Neue"/>
              </a:rPr>
            </a:br>
            <a:r>
              <a:rPr lang="ru" sz="839" i="1" dirty="0">
                <a:solidFill>
                  <a:schemeClr val="tx1"/>
                </a:solidFill>
                <a:latin typeface="Helvetica Neue"/>
                <a:ea typeface="Helvetica Neue"/>
                <a:cs typeface="Helvetica Neue"/>
                <a:sym typeface="Helvetica Neue"/>
              </a:rPr>
              <a:t>Роль в проекте, функционал:</a:t>
            </a:r>
            <a:r>
              <a:rPr lang="ru" sz="839" dirty="0">
                <a:solidFill>
                  <a:schemeClr val="tx1"/>
                </a:solidFill>
                <a:latin typeface="Helvetica Neue"/>
                <a:ea typeface="Helvetica Neue"/>
                <a:cs typeface="Helvetica Neue"/>
                <a:sym typeface="Helvetica Neue"/>
              </a:rPr>
              <a:t> общее управление предприятием, функционирование бизнеса, юридическое, бухгалтерское направление, финансирование проекта, продвижение, продажи, анализ, логистика, риски.</a:t>
            </a:r>
            <a:br>
              <a:rPr lang="ru" sz="839" dirty="0">
                <a:solidFill>
                  <a:schemeClr val="tx1"/>
                </a:solidFill>
                <a:latin typeface="Helvetica Neue"/>
                <a:ea typeface="Helvetica Neue"/>
                <a:cs typeface="Helvetica Neue"/>
                <a:sym typeface="Helvetica Neue"/>
              </a:rPr>
            </a:br>
            <a:r>
              <a:rPr lang="ru" sz="839" i="1" dirty="0">
                <a:solidFill>
                  <a:schemeClr val="tx1"/>
                </a:solidFill>
                <a:latin typeface="Helvetica Neue"/>
                <a:ea typeface="Helvetica Neue"/>
                <a:cs typeface="Helvetica Neue"/>
                <a:sym typeface="Helvetica Neue"/>
              </a:rPr>
              <a:t>Ключевой опыт:</a:t>
            </a:r>
            <a:r>
              <a:rPr lang="ru" sz="839" dirty="0">
                <a:solidFill>
                  <a:schemeClr val="tx1"/>
                </a:solidFill>
                <a:latin typeface="Helvetica Neue"/>
                <a:ea typeface="Helvetica Neue"/>
                <a:cs typeface="Helvetica Neue"/>
                <a:sym typeface="Helvetica Neue"/>
              </a:rPr>
              <a:t> участие в опытно-исследовательских работах по представляемой технологии (ПТ) в течение 15 лет, финансирование ПТ, участие в испытаниях ПТ. В разные годы: управляющий группы производственных компаний (20 лет), директор ГКУ.</a:t>
            </a:r>
            <a:endParaRPr sz="839" dirty="0">
              <a:solidFill>
                <a:schemeClr val="tx1"/>
              </a:solidFill>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Проблема</a:t>
            </a:r>
            <a:endParaRPr sz="2020" b="1">
              <a:latin typeface="Helvetica Neue"/>
              <a:ea typeface="Helvetica Neue"/>
              <a:cs typeface="Helvetica Neue"/>
              <a:sym typeface="Helvetica Neue"/>
            </a:endParaRPr>
          </a:p>
        </p:txBody>
      </p:sp>
      <p:sp>
        <p:nvSpPr>
          <p:cNvPr id="70" name="Google Shape;70;p15"/>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Clr>
                <a:schemeClr val="dk1"/>
              </a:buClr>
              <a:buSzPct val="64166"/>
              <a:buFont typeface="Arial"/>
              <a:buNone/>
            </a:pPr>
            <a:r>
              <a:rPr lang="ru" sz="1200">
                <a:solidFill>
                  <a:schemeClr val="dk1"/>
                </a:solidFill>
                <a:latin typeface="Helvetica Neue"/>
                <a:ea typeface="Helvetica Neue"/>
                <a:cs typeface="Helvetica Neue"/>
                <a:sym typeface="Helvetica Neue"/>
              </a:rPr>
              <a:t>Явление водородного разрушения элементов пары трения вследствие поглощения металлом водорода установлено и сформулировано учеными Д.Н. Гаркуновым и А.А. Поляковым еще в 1965 году. Термин «водородное разрушение», в данном случае, включает в себя, и другие виды поражения металла: водородное растрескивание, охрупчивание, обезуглероживание, деградация, деструкция, износ.</a:t>
            </a: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Clr>
                <a:schemeClr val="dk1"/>
              </a:buClr>
              <a:buSzPct val="91666"/>
              <a:buFont typeface="Arial"/>
              <a:buNone/>
            </a:pPr>
            <a:r>
              <a:rPr lang="ru" sz="1200">
                <a:solidFill>
                  <a:schemeClr val="dk1"/>
                </a:solidFill>
                <a:latin typeface="Helvetica Neue"/>
                <a:ea typeface="Helvetica Neue"/>
                <a:cs typeface="Helvetica Neue"/>
                <a:sym typeface="Helvetica Neue"/>
              </a:rPr>
              <a:t>Водород присутствует во всех материалах. Генезис водорода подразделяют на «биографический», оказавшийся внутри при производстве металла и сорбционный – поглощенный из внешней среды.</a:t>
            </a:r>
            <a:br>
              <a:rPr lang="ru" sz="1200">
                <a:solidFill>
                  <a:schemeClr val="dk1"/>
                </a:solidFill>
                <a:latin typeface="Helvetica Neue"/>
                <a:ea typeface="Helvetica Neue"/>
                <a:cs typeface="Helvetica Neue"/>
                <a:sym typeface="Helvetica Neue"/>
              </a:rPr>
            </a:b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Clr>
                <a:schemeClr val="dk1"/>
              </a:buClr>
              <a:buSzPct val="91666"/>
              <a:buFont typeface="Arial"/>
              <a:buNone/>
            </a:pPr>
            <a:r>
              <a:rPr lang="ru" sz="1200">
                <a:solidFill>
                  <a:schemeClr val="dk1"/>
                </a:solidFill>
                <a:latin typeface="Helvetica Neue"/>
                <a:ea typeface="Helvetica Neue"/>
                <a:cs typeface="Helvetica Neue"/>
                <a:sym typeface="Helvetica Neue"/>
              </a:rPr>
              <a:t>Несмотря на то, что механизм водородного изнашивания хорошо изучен на академическом уровне, экспериментально доказан и создана описательная модель происходящего явления, практические рекомендации по устранению или частичному снижению вредного влияния этого процесса были неизвестны и тем более недоступны для широкого применения.</a:t>
            </a: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Clr>
                <a:schemeClr val="dk1"/>
              </a:buClr>
              <a:buSzPct val="91666"/>
              <a:buFont typeface="Arial"/>
              <a:buNone/>
            </a:pPr>
            <a:r>
              <a:rPr lang="ru" sz="1200">
                <a:solidFill>
                  <a:schemeClr val="dk1"/>
                </a:solidFill>
                <a:latin typeface="Helvetica Neue"/>
                <a:ea typeface="Helvetica Neue"/>
                <a:cs typeface="Helvetica Neue"/>
                <a:sym typeface="Helvetica Neue"/>
              </a:rPr>
              <a:t>Вместе с тем, научные и практические данные позволяют сделать вывод: воздействовать на губительный водород можно только с помощью трибохимических процессов и компонентов смазки сопрягаемых фрикционных поверхностей.</a:t>
            </a: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SzPct val="91666"/>
              <a:buNone/>
            </a:pPr>
            <a:r>
              <a:rPr lang="ru" sz="1200" b="1">
                <a:solidFill>
                  <a:schemeClr val="dk1"/>
                </a:solidFill>
                <a:latin typeface="Helvetica Neue"/>
                <a:ea typeface="Helvetica Neue"/>
                <a:cs typeface="Helvetica Neue"/>
                <a:sym typeface="Helvetica Neue"/>
              </a:rPr>
              <a:t>Опытное применение нашей технологии, доведенной до выпуска готовой товарной продукции, доказывает эффективное предотвращение водородного изнашивания.</a:t>
            </a:r>
            <a:endParaRPr sz="1200" b="1">
              <a:solidFill>
                <a:schemeClr val="dk1"/>
              </a:solidFill>
              <a:latin typeface="Helvetica Neue"/>
              <a:ea typeface="Helvetica Neue"/>
              <a:cs typeface="Helvetica Neue"/>
              <a:sym typeface="Helvetica Neue"/>
            </a:endParaRPr>
          </a:p>
          <a:p>
            <a:pPr marL="0" lvl="0" indent="0" algn="l" rtl="0">
              <a:spcBef>
                <a:spcPts val="1200"/>
              </a:spcBef>
              <a:spcAft>
                <a:spcPts val="1200"/>
              </a:spcAft>
              <a:buSzPct val="91666"/>
              <a:buNone/>
            </a:pPr>
            <a:r>
              <a:rPr lang="ru" sz="1200">
                <a:solidFill>
                  <a:schemeClr val="dk1"/>
                </a:solidFill>
                <a:latin typeface="Helvetica Neue"/>
                <a:ea typeface="Helvetica Neue"/>
                <a:cs typeface="Helvetica Neue"/>
                <a:sym typeface="Helvetica Neue"/>
              </a:rPr>
              <a:t>Внедрение наших смазочных материалов во все отрасли хозяйства – это огромная экономия государственных и частных ресурсов, технологические независимость и преимущество предприятий, страны</a:t>
            </a:r>
            <a:endParaRPr sz="1200">
              <a:solidFill>
                <a:schemeClr val="dk1"/>
              </a:solidFill>
              <a:latin typeface="Helvetica Neue"/>
              <a:ea typeface="Helvetica Neue"/>
              <a:cs typeface="Helvetica Neue"/>
              <a:sym typeface="Helvetica Neue"/>
            </a:endParaRPr>
          </a:p>
        </p:txBody>
      </p:sp>
      <p:sp>
        <p:nvSpPr>
          <p:cNvPr id="71" name="Google Shape;71;p15"/>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3</a:t>
            </a:r>
            <a:endParaRPr sz="1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Решение</a:t>
            </a:r>
            <a:endParaRPr sz="2020" b="1">
              <a:latin typeface="Helvetica Neue"/>
              <a:ea typeface="Helvetica Neue"/>
              <a:cs typeface="Helvetica Neue"/>
              <a:sym typeface="Helvetica Neue"/>
            </a:endParaRPr>
          </a:p>
        </p:txBody>
      </p:sp>
      <p:sp>
        <p:nvSpPr>
          <p:cNvPr id="77" name="Google Shape;77;p16"/>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a:solidFill>
                  <a:schemeClr val="dk1"/>
                </a:solidFill>
                <a:latin typeface="Helvetica Neue"/>
                <a:ea typeface="Helvetica Neue"/>
                <a:cs typeface="Helvetica Neue"/>
                <a:sym typeface="Helvetica Neue"/>
              </a:rPr>
              <a:t>Стандартное техническое решение для снижения трения и повышения износостойкости сопрягаемых деталей – применение смазочных составов. В последнее время в состав смазки рядом производителей вводятся различные модифицирующие добавки. Основное назначение модификаторов – увеличение межремонтного моторесурса, повышение КПД, улучшения экологии и других эксплуатационных качеств.</a:t>
            </a: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a:solidFill>
                  <a:schemeClr val="dk1"/>
                </a:solidFill>
                <a:latin typeface="Helvetica Neue"/>
                <a:ea typeface="Helvetica Neue"/>
                <a:cs typeface="Helvetica Neue"/>
                <a:sym typeface="Helvetica Neue"/>
              </a:rPr>
              <a:t>Одним из видов таких добавок является целый класс модификаторов – металлоплакирующие присадки, образующие на фрикционных поверхностях тонкую металлическую пленку, например, из меди, Эта микронная пленка, называемая сервовитной, способна в разы уменьшить коэффициент трения и защитить поверхности от абразивного износа. Однако, детали триботехнического сопряжения, купаясь в буквальном смысле в углеводородной жидкости, подвержены другому виду губительного разрушения – водородному изнашиванию (ВИ).</a:t>
            </a:r>
            <a:endParaRPr sz="1200">
              <a:solidFill>
                <a:schemeClr val="dk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a:solidFill>
                  <a:schemeClr val="dk1"/>
                </a:solidFill>
                <a:latin typeface="Helvetica Neue"/>
                <a:ea typeface="Helvetica Neue"/>
                <a:cs typeface="Helvetica Neue"/>
                <a:sym typeface="Helvetica Neue"/>
              </a:rPr>
              <a:t>Нами была поставлена задача: разработать технологию предотвращения ВИ контактирующих поверхностей узлов и деталей машин при их относительном перемещении.</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1200"/>
              </a:spcBef>
              <a:spcAft>
                <a:spcPts val="0"/>
              </a:spcAft>
              <a:buClr>
                <a:schemeClr val="dk1"/>
              </a:buClr>
              <a:buSzPts val="1100"/>
              <a:buFont typeface="Arial"/>
              <a:buNone/>
            </a:pPr>
            <a:r>
              <a:rPr lang="ru" sz="1200">
                <a:solidFill>
                  <a:schemeClr val="dk1"/>
                </a:solidFill>
                <a:latin typeface="Helvetica Neue"/>
                <a:ea typeface="Helvetica Neue"/>
                <a:cs typeface="Helvetica Neue"/>
                <a:sym typeface="Helvetica Neue"/>
              </a:rPr>
              <a:t>Общие требования к постановке задачи, были следующие:</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r>
              <a:rPr lang="ru" sz="1200">
                <a:solidFill>
                  <a:schemeClr val="dk1"/>
                </a:solidFill>
                <a:latin typeface="Helvetica Neue"/>
                <a:ea typeface="Helvetica Neue"/>
                <a:cs typeface="Helvetica Neue"/>
                <a:sym typeface="Helvetica Neue"/>
              </a:rPr>
              <a:t>1) Должна быть разработана рабочая гипотеза защиты от ВИ с теорией и экспериментом;</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Clr>
                <a:schemeClr val="dk1"/>
              </a:buClr>
              <a:buSzPts val="1100"/>
              <a:buFont typeface="Arial"/>
              <a:buNone/>
            </a:pPr>
            <a:r>
              <a:rPr lang="ru" sz="1200">
                <a:solidFill>
                  <a:schemeClr val="dk1"/>
                </a:solidFill>
                <a:latin typeface="Helvetica Neue"/>
                <a:ea typeface="Helvetica Neue"/>
                <a:cs typeface="Helvetica Neue"/>
                <a:sym typeface="Helvetica Neue"/>
              </a:rPr>
              <a:t>2) Решение должно быть экологически чистым и безвредным для людей и металла;</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Clr>
                <a:schemeClr val="dk1"/>
              </a:buClr>
              <a:buSzPts val="1100"/>
              <a:buFont typeface="Arial"/>
              <a:buNone/>
            </a:pPr>
            <a:r>
              <a:rPr lang="ru" sz="1200">
                <a:solidFill>
                  <a:schemeClr val="dk1"/>
                </a:solidFill>
                <a:latin typeface="Helvetica Neue"/>
                <a:ea typeface="Helvetica Neue"/>
                <a:cs typeface="Helvetica Neue"/>
                <a:sym typeface="Helvetica Neue"/>
              </a:rPr>
              <a:t>3) Методика должна работать без нарушения условий и качества работы трибомеханизма;</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Clr>
                <a:schemeClr val="dk1"/>
              </a:buClr>
              <a:buSzPts val="1100"/>
              <a:buFont typeface="Arial"/>
              <a:buNone/>
            </a:pPr>
            <a:r>
              <a:rPr lang="ru" sz="1200">
                <a:solidFill>
                  <a:schemeClr val="dk1"/>
                </a:solidFill>
                <a:latin typeface="Helvetica Neue"/>
                <a:ea typeface="Helvetica Neue"/>
                <a:cs typeface="Helvetica Neue"/>
                <a:sym typeface="Helvetica Neue"/>
              </a:rPr>
              <a:t>4) Применение добавочных операций и компонентов должно быть обосновано;</a:t>
            </a:r>
            <a:endParaRPr sz="1200">
              <a:solidFill>
                <a:schemeClr val="dk1"/>
              </a:solidFill>
              <a:latin typeface="Helvetica Neue"/>
              <a:ea typeface="Helvetica Neue"/>
              <a:cs typeface="Helvetica Neue"/>
              <a:sym typeface="Helvetica Neue"/>
            </a:endParaRPr>
          </a:p>
          <a:p>
            <a:pPr marL="0" lvl="0" indent="0" algn="l" rtl="0">
              <a:lnSpc>
                <a:spcPct val="100000"/>
              </a:lnSpc>
              <a:spcBef>
                <a:spcPts val="0"/>
              </a:spcBef>
              <a:spcAft>
                <a:spcPts val="0"/>
              </a:spcAft>
              <a:buSzPts val="1100"/>
              <a:buNone/>
            </a:pPr>
            <a:r>
              <a:rPr lang="ru" sz="1200">
                <a:solidFill>
                  <a:schemeClr val="dk1"/>
                </a:solidFill>
                <a:latin typeface="Helvetica Neue"/>
                <a:ea typeface="Helvetica Neue"/>
                <a:cs typeface="Helvetica Neue"/>
                <a:sym typeface="Helvetica Neue"/>
              </a:rPr>
              <a:t>5) Крайне необходим бюджетный вариант.</a:t>
            </a:r>
            <a:endParaRPr sz="1200">
              <a:solidFill>
                <a:schemeClr val="dk1"/>
              </a:solidFill>
              <a:latin typeface="Helvetica Neue"/>
              <a:ea typeface="Helvetica Neue"/>
              <a:cs typeface="Helvetica Neue"/>
              <a:sym typeface="Helvetica Neue"/>
            </a:endParaRPr>
          </a:p>
        </p:txBody>
      </p:sp>
      <p:sp>
        <p:nvSpPr>
          <p:cNvPr id="78" name="Google Shape;78;p16"/>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4</a:t>
            </a: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Решение</a:t>
            </a:r>
            <a:endParaRPr sz="2020" b="1">
              <a:latin typeface="Helvetica Neue"/>
              <a:ea typeface="Helvetica Neue"/>
              <a:cs typeface="Helvetica Neue"/>
              <a:sym typeface="Helvetica Neue"/>
            </a:endParaRPr>
          </a:p>
        </p:txBody>
      </p:sp>
      <p:sp>
        <p:nvSpPr>
          <p:cNvPr id="84" name="Google Shape;84;p17"/>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Решение поставленной нами же задачи мы нашли в новых материалах с необходимыми физическими и химическими свойствами, в новых физических и химических. закономерностях, присутствующих и участвующих в трибологическом процессе.</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Поставленная задача решается за счет того, что в существующем металлоплакирующем слое на контактирующей поверхности создается добавочный слой с водородными ловушками, которые способны как накапливать свободно диффундирующий и дислокационно транспортируемый водород, так и возвращать его обратно в решетку металла. Управление процессом накопление – возвращение становится возможным за счет периодически изменяющихся механических напряжений и температурных, электрических и магнитных полей. Кроме того, природа нашего состава, уникальна, его химические, электрические и механические свойства выбраны из возможного ряда металлов с целью создания и самовосстановления абразивно снашиваемого металлоплакирующего слоя, а также возможности создания металлоорганических маслорастворимых соединений для создания поверхностно активной полярной пленки на контактирующей поверхности в виде двойного электрического слоя и неполярного углеводородного ворса.</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b="1" dirty="0">
                <a:solidFill>
                  <a:schemeClr val="tx1"/>
                </a:solidFill>
                <a:latin typeface="Helvetica Neue"/>
                <a:ea typeface="Helvetica Neue"/>
                <a:cs typeface="Helvetica Neue"/>
                <a:sym typeface="Helvetica Neue"/>
              </a:rPr>
              <a:t>Наш выход на огромный рынок, как по отраслям, так и по потребителям, со своими смазочными материалами, не имеющими аналогов по минимальному коэффициенту трения и ликвидирующих ВИ, как на поверхности, так и внутри тела металла открывает широчайшие перспективы.</a:t>
            </a:r>
            <a:endParaRPr sz="1200" b="1" dirty="0">
              <a:solidFill>
                <a:schemeClr val="tx1"/>
              </a:solidFill>
              <a:latin typeface="Helvetica Neue"/>
              <a:ea typeface="Helvetica Neue"/>
              <a:cs typeface="Helvetica Neue"/>
              <a:sym typeface="Helvetica Neue"/>
            </a:endParaRPr>
          </a:p>
        </p:txBody>
      </p:sp>
      <p:sp>
        <p:nvSpPr>
          <p:cNvPr id="85" name="Google Shape;85;p17"/>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6</a:t>
            </a:r>
            <a:endParaRPr sz="1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Преимущества</a:t>
            </a:r>
            <a:endParaRPr sz="2020" b="1">
              <a:latin typeface="Helvetica Neue"/>
              <a:ea typeface="Helvetica Neue"/>
              <a:cs typeface="Helvetica Neue"/>
              <a:sym typeface="Helvetica Neue"/>
            </a:endParaRPr>
          </a:p>
        </p:txBody>
      </p:sp>
      <p:sp>
        <p:nvSpPr>
          <p:cNvPr id="91" name="Google Shape;91;p18"/>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Основные технологические и рыночные тенденции в направлении увеличения срока службы триботехнического контакта (классы присадок и смазочных материалов):</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1)Порошковые присадки</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2)Геомодификаторы трения</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3)Металлоплакирующие составы</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4)Слоистые модификаторы</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5)Кондиционеры металлов</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Вместе с тем, существующие классы кратковременно выполняя антифрикционные и восстанавливающие свойства, имеют главные недостатки – они не защищают от ВИ трущиеся / рабочие поверхности, не останавливают водородное разрушение как на поверхности, так и внутри тела металла, не восстанавливают поверхности на срок службы систем, имеют значительно большие коэффициенты трения, как следствие, невысокие энергоэффективность и энергосбережение.</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b="1" dirty="0">
                <a:solidFill>
                  <a:schemeClr val="tx1"/>
                </a:solidFill>
                <a:latin typeface="Helvetica Neue"/>
                <a:ea typeface="Helvetica Neue"/>
                <a:cs typeface="Helvetica Neue"/>
                <a:sym typeface="Helvetica Neue"/>
              </a:rPr>
              <a:t>Производители смазочных материалов, пренебрегают ВИ, не понимают как с этим бороться, ликвидировать, замедлять – научная и практическая сторона этого вопроса практически замерла в своем развитии.</a:t>
            </a:r>
            <a:endParaRPr sz="1200" b="1" dirty="0">
              <a:solidFill>
                <a:schemeClr val="tx1"/>
              </a:solidFill>
              <a:latin typeface="Helvetica Neue"/>
              <a:ea typeface="Helvetica Neue"/>
              <a:cs typeface="Helvetica Neue"/>
              <a:sym typeface="Helvetica Neue"/>
            </a:endParaRPr>
          </a:p>
        </p:txBody>
      </p:sp>
      <p:sp>
        <p:nvSpPr>
          <p:cNvPr id="92" name="Google Shape;92;p18"/>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7</a:t>
            </a:r>
            <a:endParaRPr sz="1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Технология</a:t>
            </a:r>
            <a:endParaRPr sz="2020" b="1">
              <a:latin typeface="Helvetica Neue"/>
              <a:ea typeface="Helvetica Neue"/>
              <a:cs typeface="Helvetica Neue"/>
              <a:sym typeface="Helvetica Neue"/>
            </a:endParaRPr>
          </a:p>
        </p:txBody>
      </p:sp>
      <p:sp>
        <p:nvSpPr>
          <p:cNvPr id="98" name="Google Shape;98;p19"/>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Водород, являясь самой малой физической частицей, чрезвычайно подвижен и способен проникать сквозь любые препятствия: твердые, жидкие, газообразные и даже плазменные.</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Учитывая характеристики водорода, определяем перечень существенных признаков представляемой технологии (ПТ) снижения водородного изнашивания:</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1) С помощью ПТ металлоплакирующих присадок (наш многокомпонентный состав сейчас в режиме «ноу-хау») на поверхности фрикционного контакта создается сервовитная металлическая пленка, а также двойной электрический слой из солей жирных кислот и металла сервовитной пленки, при этом диэлектрические хвосты образуют углеводородный ворс.</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2) За счет трибохимической активации в слое между основным металлом и сервовитной пленкой образуется слой интерметаллида. Структура этого слоя – сплошные водородные ловушки, практически водородная губка.</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3 )При периодическом механическом нагружении зоны трибоконтакта создаются условия для периодического накопления водорода в слое интерметаллида, при этом происходит перенос водорода из основного металла, а затем его переход через пленку в ворс и окружающую среду, где происходит энергетическая дезактивация.</a:t>
            </a: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0"/>
              </a:spcBef>
              <a:spcAft>
                <a:spcPts val="1200"/>
              </a:spcAft>
              <a:buClr>
                <a:schemeClr val="dk1"/>
              </a:buClr>
              <a:buSzPts val="1100"/>
              <a:buFont typeface="Arial"/>
              <a:buNone/>
            </a:pPr>
            <a:r>
              <a:rPr lang="ru" sz="1200" b="1" dirty="0">
                <a:solidFill>
                  <a:schemeClr val="tx1"/>
                </a:solidFill>
                <a:latin typeface="Helvetica Neue"/>
                <a:ea typeface="Helvetica Neue"/>
                <a:cs typeface="Helvetica Neue"/>
                <a:sym typeface="Helvetica Neue"/>
              </a:rPr>
              <a:t>Один из металлов для образования необходимого интерметаллида – железо (основной материал систем). Второй металл, составляющий элемент нашей технологии -  олово (материал для сервовитной пленки), испытан на трибологию в школе Гаркунова Д.Н., рекомендован физиками, как перспективная интерметаллидная пара с железом для создания водородных ловушек для управления движения водородного облака в зоне трибоконтакта.</a:t>
            </a:r>
            <a:endParaRPr sz="1200" b="1" dirty="0">
              <a:solidFill>
                <a:schemeClr val="tx1"/>
              </a:solidFill>
              <a:latin typeface="Helvetica Neue"/>
              <a:ea typeface="Helvetica Neue"/>
              <a:cs typeface="Helvetica Neue"/>
              <a:sym typeface="Helvetica Neue"/>
            </a:endParaRPr>
          </a:p>
        </p:txBody>
      </p:sp>
      <p:sp>
        <p:nvSpPr>
          <p:cNvPr id="99" name="Google Shape;99;p19"/>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8</a:t>
            </a:r>
            <a:endParaRPr sz="1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0"/>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Технология</a:t>
            </a:r>
            <a:endParaRPr sz="2020" b="1">
              <a:latin typeface="Helvetica Neue"/>
              <a:ea typeface="Helvetica Neue"/>
              <a:cs typeface="Helvetica Neue"/>
              <a:sym typeface="Helvetica Neue"/>
            </a:endParaRPr>
          </a:p>
        </p:txBody>
      </p:sp>
      <p:sp>
        <p:nvSpPr>
          <p:cNvPr id="105" name="Google Shape;105;p20"/>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SzPts val="1100"/>
              <a:buNone/>
            </a:pPr>
            <a:r>
              <a:rPr lang="ru" sz="1200" dirty="0">
                <a:solidFill>
                  <a:schemeClr val="tx1"/>
                </a:solidFill>
                <a:latin typeface="Helvetica Neue"/>
                <a:ea typeface="Helvetica Neue"/>
                <a:cs typeface="Helvetica Neue"/>
                <a:sym typeface="Helvetica Neue"/>
              </a:rPr>
              <a:t>Представляемая технология (ПТ) – наше собственное изобретение, в собственных лабораторных условиях производится наша главная композиция и, как составная часть готового продукта передается и по нашим ТУ (техническим условиям), заказам выпускается и разливается в  производственных масштабах у производителей смазочных материалов в виде готового продукта (моторное масло и др.).</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Полученные сложные компоненты ПТ легко растворяется в базовых маслах и присутствует в виде ионов металла, которые в зоне трения вступают в окислительно – восстановительную реакцию.</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Clr>
                <a:schemeClr val="dk1"/>
              </a:buClr>
              <a:buSzPts val="1100"/>
              <a:buFont typeface="Arial"/>
              <a:buNone/>
            </a:pPr>
            <a:r>
              <a:rPr lang="ru" sz="1200" dirty="0">
                <a:solidFill>
                  <a:schemeClr val="tx1"/>
                </a:solidFill>
                <a:latin typeface="Helvetica Neue"/>
                <a:ea typeface="Helvetica Neue"/>
                <a:cs typeface="Helvetica Neue"/>
                <a:sym typeface="Helvetica Neue"/>
              </a:rPr>
              <a:t>Под воздействием трения рабочих поверхностей материалы в составе ПТ, внедряясь в поверхность трущихся деталей, становятся частью внутренней структуры подповерхностного слоя металла, и сглаживают шероховатости и микропоры на их поверхности.</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Clr>
                <a:schemeClr val="dk1"/>
              </a:buClr>
              <a:buSzPts val="1100"/>
              <a:buFont typeface="Arial"/>
              <a:buNone/>
            </a:pPr>
            <a:r>
              <a:rPr lang="ru" sz="1200" dirty="0">
                <a:solidFill>
                  <a:schemeClr val="tx1"/>
                </a:solidFill>
                <a:latin typeface="Helvetica Neue"/>
                <a:ea typeface="Helvetica Neue"/>
                <a:cs typeface="Helvetica Neue"/>
                <a:sym typeface="Helvetica Neue"/>
              </a:rPr>
              <a:t>Действие ПТ продолжается и после высыхания обработанной поверхности, при потере масла или отсутствия его циркуляции, что сохраняет механизмы от разрушения даже при работе с повышенными температурными режимами (до 300 градусов по Цельсию).</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Clr>
                <a:schemeClr val="dk1"/>
              </a:buClr>
              <a:buSzPts val="1100"/>
              <a:buFont typeface="Arial"/>
              <a:buNone/>
            </a:pPr>
            <a:r>
              <a:rPr lang="ru" sz="1200" dirty="0">
                <a:solidFill>
                  <a:schemeClr val="tx1"/>
                </a:solidFill>
                <a:latin typeface="Helvetica Neue"/>
                <a:ea typeface="Helvetica Neue"/>
                <a:cs typeface="Helvetica Neue"/>
                <a:sym typeface="Helvetica Neue"/>
              </a:rPr>
              <a:t>Компонентный состав смазки ПТ, как и любое физическое вещество, изнашивается, но постоянное его наличие, смена позволяет вновь восстанавливать новую структуру поверхности металла.</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b="1" dirty="0">
                <a:solidFill>
                  <a:schemeClr val="tx1"/>
                </a:solidFill>
                <a:latin typeface="Helvetica Neue"/>
                <a:ea typeface="Helvetica Neue"/>
                <a:cs typeface="Helvetica Neue"/>
                <a:sym typeface="Helvetica Neue"/>
              </a:rPr>
              <a:t>ПТ способна предотвратить химическое разрушение металла, восстановить и повысить прочность участков металла, подвергшихся разрушительному воздействию водорода как в подповерхностном слое металла, так и изнутри тела металла.</a:t>
            </a:r>
            <a:endParaRPr sz="1200" b="1" dirty="0">
              <a:solidFill>
                <a:schemeClr val="tx1"/>
              </a:solidFill>
              <a:latin typeface="Helvetica Neue"/>
              <a:ea typeface="Helvetica Neue"/>
              <a:cs typeface="Helvetica Neue"/>
              <a:sym typeface="Helvetica Neue"/>
            </a:endParaRPr>
          </a:p>
        </p:txBody>
      </p:sp>
      <p:sp>
        <p:nvSpPr>
          <p:cNvPr id="106" name="Google Shape;106;p20"/>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9</a:t>
            </a:r>
            <a:endParaRPr sz="1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11700" y="2635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ru" sz="2020" b="1">
                <a:latin typeface="Helvetica Neue"/>
                <a:ea typeface="Helvetica Neue"/>
                <a:cs typeface="Helvetica Neue"/>
                <a:sym typeface="Helvetica Neue"/>
              </a:rPr>
              <a:t>Технология</a:t>
            </a:r>
            <a:endParaRPr sz="2020" b="1">
              <a:latin typeface="Helvetica Neue"/>
              <a:ea typeface="Helvetica Neue"/>
              <a:cs typeface="Helvetica Neue"/>
              <a:sym typeface="Helvetica Neue"/>
            </a:endParaRPr>
          </a:p>
        </p:txBody>
      </p:sp>
      <p:sp>
        <p:nvSpPr>
          <p:cNvPr id="112" name="Google Shape;112;p21"/>
          <p:cNvSpPr txBox="1">
            <a:spLocks noGrp="1"/>
          </p:cNvSpPr>
          <p:nvPr>
            <p:ph type="body" idx="1"/>
          </p:nvPr>
        </p:nvSpPr>
        <p:spPr>
          <a:xfrm>
            <a:off x="311700" y="886325"/>
            <a:ext cx="8520600" cy="3999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1100"/>
              <a:buNone/>
            </a:pPr>
            <a:r>
              <a:rPr lang="ru" sz="1200" b="1" dirty="0">
                <a:solidFill>
                  <a:schemeClr val="tx1"/>
                </a:solidFill>
                <a:latin typeface="Helvetica Neue"/>
                <a:ea typeface="Helvetica Neue"/>
                <a:cs typeface="Helvetica Neue"/>
                <a:sym typeface="Helvetica Neue"/>
              </a:rPr>
              <a:t>Испытания и опытная эксплуатация показывают, что после применения смазок ПТ коэффициент трения снижается на величину, которую не может обеспечить не один аналог не только российского производства, но и мировых лидеров в этой сфере.</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b="1" dirty="0">
                <a:solidFill>
                  <a:schemeClr val="tx1"/>
                </a:solidFill>
                <a:latin typeface="Helvetica Neue"/>
                <a:ea typeface="Helvetica Neue"/>
                <a:cs typeface="Helvetica Neue"/>
                <a:sym typeface="Helvetica Neue"/>
              </a:rPr>
              <a:t>Вывод: Смазочные материалы, изготовленные по ПТ, обладая всеми положительными свойствами других известных материалов, которые образуют плакирующие сервовидные пленки, ликвидирует водородный износ металла как в поверхностном слое, так и образующийся внутри тела металла, фактически на 100%.</a:t>
            </a:r>
            <a:endParaRPr sz="1200" b="1"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Производство смазочных материалов ПТ осуществляется методом гидрокрекинга и гидроизомеризации в масла и в пластичные материалы в различной концентрации, либо из базовых масел с применением комплексных присадок и ПТ и неоднократно опробована в серии по нашим ТУ на заводе-производителе смазочных материалов.</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0"/>
              </a:spcAft>
              <a:buSzPts val="1100"/>
              <a:buNone/>
            </a:pPr>
            <a:r>
              <a:rPr lang="ru" sz="1200" dirty="0">
                <a:solidFill>
                  <a:schemeClr val="tx1"/>
                </a:solidFill>
                <a:latin typeface="Helvetica Neue"/>
                <a:ea typeface="Helvetica Neue"/>
                <a:cs typeface="Helvetica Neue"/>
                <a:sym typeface="Helvetica Neue"/>
              </a:rPr>
              <a:t>Дополнительные документы, информацию по ПТ можно изучить здесь:</a:t>
            </a:r>
            <a:endParaRPr sz="1200" dirty="0">
              <a:solidFill>
                <a:schemeClr val="tx1"/>
              </a:solidFill>
              <a:latin typeface="Helvetica Neue"/>
              <a:ea typeface="Helvetica Neue"/>
              <a:cs typeface="Helvetica Neue"/>
              <a:sym typeface="Helvetica Neue"/>
            </a:endParaRPr>
          </a:p>
          <a:p>
            <a:pPr marL="0" lvl="0" indent="0" algn="l" rtl="0">
              <a:spcBef>
                <a:spcPts val="1200"/>
              </a:spcBef>
              <a:spcAft>
                <a:spcPts val="1200"/>
              </a:spcAft>
              <a:buSzPts val="1100"/>
              <a:buNone/>
            </a:pPr>
            <a:r>
              <a:rPr lang="ru" sz="1200" dirty="0">
                <a:solidFill>
                  <a:schemeClr val="tx1"/>
                </a:solidFill>
                <a:latin typeface="Helvetica Neue"/>
                <a:ea typeface="Helvetica Neue"/>
                <a:cs typeface="Helvetica Neue"/>
                <a:sym typeface="Helvetica Neue"/>
              </a:rPr>
              <a:t>https://cloud.mail.ru/public/HnVF/ksohH9yCp</a:t>
            </a:r>
            <a:endParaRPr sz="1200" dirty="0">
              <a:solidFill>
                <a:schemeClr val="tx1"/>
              </a:solidFill>
              <a:latin typeface="Helvetica Neue"/>
              <a:ea typeface="Helvetica Neue"/>
              <a:cs typeface="Helvetica Neue"/>
              <a:sym typeface="Helvetica Neue"/>
            </a:endParaRPr>
          </a:p>
        </p:txBody>
      </p:sp>
      <p:sp>
        <p:nvSpPr>
          <p:cNvPr id="113" name="Google Shape;113;p21"/>
          <p:cNvSpPr txBox="1"/>
          <p:nvPr/>
        </p:nvSpPr>
        <p:spPr>
          <a:xfrm>
            <a:off x="8612050" y="4606125"/>
            <a:ext cx="376800" cy="3693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ru" sz="1200"/>
              <a:t>11</a:t>
            </a:r>
            <a:endParaRPr sz="12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3909</Words>
  <Application>Microsoft Office PowerPoint</Application>
  <PresentationFormat>Экран (16:9)</PresentationFormat>
  <Paragraphs>285</Paragraphs>
  <Slides>23</Slides>
  <Notes>23</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23</vt:i4>
      </vt:variant>
    </vt:vector>
  </HeadingPairs>
  <TitlesOfParts>
    <vt:vector size="26" baseType="lpstr">
      <vt:lpstr>Arial</vt:lpstr>
      <vt:lpstr>Helvetica Neue</vt:lpstr>
      <vt:lpstr>Simple Light</vt:lpstr>
      <vt:lpstr>Трибохимическое снижение водородного изнашивания контактирующих поверхностей узлов  и деталей машин при их относительном перемещении</vt:lpstr>
      <vt:lpstr>Проблема</vt:lpstr>
      <vt:lpstr>Проблема</vt:lpstr>
      <vt:lpstr>Решение</vt:lpstr>
      <vt:lpstr>Решение</vt:lpstr>
      <vt:lpstr>Преимущества</vt:lpstr>
      <vt:lpstr>Технология</vt:lpstr>
      <vt:lpstr>Технология</vt:lpstr>
      <vt:lpstr>Технология</vt:lpstr>
      <vt:lpstr>Рынок</vt:lpstr>
      <vt:lpstr>Рынок</vt:lpstr>
      <vt:lpstr>Потребители</vt:lpstr>
      <vt:lpstr>Потребители</vt:lpstr>
      <vt:lpstr>Потребители</vt:lpstr>
      <vt:lpstr>Конкуренты</vt:lpstr>
      <vt:lpstr>Маркетинговая стратегия</vt:lpstr>
      <vt:lpstr>Маркетинговая стратегия</vt:lpstr>
      <vt:lpstr>Бизнес-модель</vt:lpstr>
      <vt:lpstr>Что сделано</vt:lpstr>
      <vt:lpstr>Дорожная карта</vt:lpstr>
      <vt:lpstr>Инвестиции</vt:lpstr>
      <vt:lpstr>Финансы</vt:lpstr>
      <vt:lpstr>Команда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Трибохимическое снижение водородного изнашивания контактирующих поверхностей узлов  и деталей машин при их относительном перемещении</dc:title>
  <cp:lastModifiedBy>User</cp:lastModifiedBy>
  <cp:revision>4</cp:revision>
  <dcterms:modified xsi:type="dcterms:W3CDTF">2022-12-01T17:45:04Z</dcterms:modified>
</cp:coreProperties>
</file>